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52.xml" ContentType="application/vnd.openxmlformats-officedocument.presentationml.slide+xml"/>
  <Override PartName="/ppt/slides/slide54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53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1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5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9.xml" ContentType="application/vnd.openxmlformats-officedocument.presentationml.slide+xml"/>
  <Override PartName="/ppt/slides/slide6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93"/>
  </p:notesMasterIdLst>
  <p:sldIdLst>
    <p:sldId id="600" r:id="rId2"/>
    <p:sldId id="679" r:id="rId3"/>
    <p:sldId id="680" r:id="rId4"/>
    <p:sldId id="681" r:id="rId5"/>
    <p:sldId id="682" r:id="rId6"/>
    <p:sldId id="683" r:id="rId7"/>
    <p:sldId id="677" r:id="rId8"/>
    <p:sldId id="652" r:id="rId9"/>
    <p:sldId id="653" r:id="rId10"/>
    <p:sldId id="654" r:id="rId11"/>
    <p:sldId id="655" r:id="rId12"/>
    <p:sldId id="656" r:id="rId13"/>
    <p:sldId id="657" r:id="rId14"/>
    <p:sldId id="658" r:id="rId15"/>
    <p:sldId id="659" r:id="rId16"/>
    <p:sldId id="660" r:id="rId17"/>
    <p:sldId id="661" r:id="rId18"/>
    <p:sldId id="662" r:id="rId19"/>
    <p:sldId id="663" r:id="rId20"/>
    <p:sldId id="664" r:id="rId21"/>
    <p:sldId id="665" r:id="rId22"/>
    <p:sldId id="666" r:id="rId23"/>
    <p:sldId id="667" r:id="rId24"/>
    <p:sldId id="668" r:id="rId25"/>
    <p:sldId id="669" r:id="rId26"/>
    <p:sldId id="685" r:id="rId27"/>
    <p:sldId id="686" r:id="rId28"/>
    <p:sldId id="687" r:id="rId29"/>
    <p:sldId id="688" r:id="rId30"/>
    <p:sldId id="684" r:id="rId31"/>
    <p:sldId id="671" r:id="rId32"/>
    <p:sldId id="672" r:id="rId33"/>
    <p:sldId id="742" r:id="rId34"/>
    <p:sldId id="689" r:id="rId35"/>
    <p:sldId id="673" r:id="rId36"/>
    <p:sldId id="674" r:id="rId37"/>
    <p:sldId id="675" r:id="rId38"/>
    <p:sldId id="690" r:id="rId39"/>
    <p:sldId id="691" r:id="rId40"/>
    <p:sldId id="692" r:id="rId41"/>
    <p:sldId id="693" r:id="rId42"/>
    <p:sldId id="694" r:id="rId43"/>
    <p:sldId id="695" r:id="rId44"/>
    <p:sldId id="696" r:id="rId45"/>
    <p:sldId id="697" r:id="rId46"/>
    <p:sldId id="698" r:id="rId47"/>
    <p:sldId id="699" r:id="rId48"/>
    <p:sldId id="700" r:id="rId49"/>
    <p:sldId id="701" r:id="rId50"/>
    <p:sldId id="702" r:id="rId51"/>
    <p:sldId id="703" r:id="rId52"/>
    <p:sldId id="704" r:id="rId53"/>
    <p:sldId id="705" r:id="rId54"/>
    <p:sldId id="706" r:id="rId55"/>
    <p:sldId id="707" r:id="rId56"/>
    <p:sldId id="708" r:id="rId57"/>
    <p:sldId id="709" r:id="rId58"/>
    <p:sldId id="710" r:id="rId59"/>
    <p:sldId id="711" r:id="rId60"/>
    <p:sldId id="712" r:id="rId61"/>
    <p:sldId id="713" r:id="rId62"/>
    <p:sldId id="714" r:id="rId63"/>
    <p:sldId id="678" r:id="rId64"/>
    <p:sldId id="743" r:id="rId65"/>
    <p:sldId id="741" r:id="rId66"/>
    <p:sldId id="716" r:id="rId67"/>
    <p:sldId id="717" r:id="rId68"/>
    <p:sldId id="718" r:id="rId69"/>
    <p:sldId id="720" r:id="rId70"/>
    <p:sldId id="721" r:id="rId71"/>
    <p:sldId id="722" r:id="rId72"/>
    <p:sldId id="723" r:id="rId73"/>
    <p:sldId id="724" r:id="rId74"/>
    <p:sldId id="725" r:id="rId75"/>
    <p:sldId id="726" r:id="rId76"/>
    <p:sldId id="727" r:id="rId77"/>
    <p:sldId id="728" r:id="rId78"/>
    <p:sldId id="729" r:id="rId79"/>
    <p:sldId id="730" r:id="rId80"/>
    <p:sldId id="731" r:id="rId81"/>
    <p:sldId id="732" r:id="rId82"/>
    <p:sldId id="733" r:id="rId83"/>
    <p:sldId id="734" r:id="rId84"/>
    <p:sldId id="735" r:id="rId85"/>
    <p:sldId id="736" r:id="rId86"/>
    <p:sldId id="737" r:id="rId87"/>
    <p:sldId id="738" r:id="rId88"/>
    <p:sldId id="739" r:id="rId89"/>
    <p:sldId id="740" r:id="rId90"/>
    <p:sldId id="744" r:id="rId91"/>
    <p:sldId id="745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AF21"/>
    <a:srgbClr val="0000FF"/>
    <a:srgbClr val="FF0000"/>
    <a:srgbClr val="45C2B1"/>
    <a:srgbClr val="3333FF"/>
    <a:srgbClr val="008000"/>
    <a:srgbClr val="000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0" autoAdjust="0"/>
    <p:restoredTop sz="81107" autoAdjust="0"/>
  </p:normalViewPr>
  <p:slideViewPr>
    <p:cSldViewPr snapToGrid="0">
      <p:cViewPr varScale="1">
        <p:scale>
          <a:sx n="56" d="100"/>
          <a:sy n="56" d="100"/>
        </p:scale>
        <p:origin x="520" y="40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B77D0-3802-4B6D-A827-81FE51C6E7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78C1A-F912-4737-8F71-469BE6D8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4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6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3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8994F-54A8-4985-AEDB-A87BC6C3841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92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40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75B-E65A-5848-9604-11470FD3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/>
          <a:lstStyle>
            <a:lvl1pPr>
              <a:defRPr b="0" i="0">
                <a:solidFill>
                  <a:srgbClr val="003B5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56E44-6716-FE4A-8BC2-F26D7F51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sz="900">
                <a:solidFill>
                  <a:srgbClr val="5E5E5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EFC3F-62EB-9344-B0B1-4FB52E482C9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2951"/>
            <a:ext cx="10515600" cy="4690907"/>
          </a:xfrm>
          <a:prstGeom prst="rect">
            <a:avLst/>
          </a:prstGeom>
        </p:spPr>
        <p:txBody>
          <a:bodyPr numCol="1" spcCol="4572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200" baseline="0">
                <a:latin typeface="+mn-lt"/>
              </a:defRPr>
            </a:lvl1pPr>
            <a:lvl2pPr marL="457200" indent="0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/>
            </a:lvl2pPr>
            <a:lvl3pPr>
              <a:defRPr sz="2200"/>
            </a:lvl3pPr>
            <a:lvl4pPr>
              <a:defRPr sz="2200"/>
            </a:lvl4pPr>
            <a:lvl5pPr marL="2171700" indent="-342900">
              <a:buFont typeface="Arial" panose="020B0604020202020204" pitchFamily="34" charset="0"/>
              <a:buChar char="•"/>
              <a:defRPr sz="2200" baseline="0"/>
            </a:lvl5pPr>
          </a:lstStyle>
          <a:p>
            <a:pPr lvl="0"/>
            <a:r>
              <a:rPr lang="en-US" dirty="0"/>
              <a:t>Chart/Table</a:t>
            </a:r>
          </a:p>
        </p:txBody>
      </p:sp>
    </p:spTree>
    <p:extLst>
      <p:ext uri="{BB962C8B-B14F-4D97-AF65-F5344CB8AC3E}">
        <p14:creationId xmlns:p14="http://schemas.microsoft.com/office/powerpoint/2010/main" val="412172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75B-E65A-5848-9604-11470FD3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/>
          <a:lstStyle>
            <a:lvl1pPr>
              <a:defRPr b="0" i="0">
                <a:solidFill>
                  <a:srgbClr val="003B5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56E44-6716-FE4A-8BC2-F26D7F51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sz="900">
                <a:solidFill>
                  <a:srgbClr val="5E5E5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EFC3F-62EB-9344-B0B1-4FB52E482C9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83975"/>
            <a:ext cx="10515600" cy="3846803"/>
          </a:xfrm>
          <a:prstGeom prst="rect">
            <a:avLst/>
          </a:prstGeom>
        </p:spPr>
        <p:txBody>
          <a:bodyPr numCol="1" spcCol="4572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200" baseline="0">
                <a:latin typeface="+mn-lt"/>
              </a:defRPr>
            </a:lvl1pPr>
            <a:lvl2pPr marL="457200" indent="0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/>
            </a:lvl2pPr>
            <a:lvl3pPr>
              <a:defRPr sz="2200"/>
            </a:lvl3pPr>
            <a:lvl4pPr>
              <a:defRPr sz="2200"/>
            </a:lvl4pPr>
            <a:lvl5pPr marL="2171700" indent="-342900">
              <a:buFont typeface="Arial" panose="020B0604020202020204" pitchFamily="34" charset="0"/>
              <a:buChar char="•"/>
              <a:defRPr sz="2200" baseline="0"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856887"/>
            <a:ext cx="7451725" cy="604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239738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75B-E65A-5848-9604-11470FD3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/>
          <a:lstStyle>
            <a:lvl1pPr>
              <a:defRPr b="0" i="0">
                <a:solidFill>
                  <a:srgbClr val="003B5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46813" y="1845982"/>
            <a:ext cx="5321300" cy="443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 marL="2171700" indent="-342900">
              <a:buFont typeface="Arial" panose="020B0604020202020204" pitchFamily="34" charset="0"/>
              <a:buChar char="•"/>
              <a:defRPr sz="2200" baseline="0"/>
            </a:lvl5pPr>
          </a:lstStyle>
          <a:p>
            <a:pPr lvl="0"/>
            <a:r>
              <a:rPr lang="en-US" dirty="0"/>
              <a:t>table/chart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60845" y="1845982"/>
            <a:ext cx="4673599" cy="44323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Supporting details (60 words max)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7C56E44-6716-FE4A-8BC2-F26D7F51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sz="900">
                <a:solidFill>
                  <a:srgbClr val="5E5E5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EFC3F-62EB-9344-B0B1-4FB52E482C9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75B-E65A-5848-9604-11470FD3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/>
          <a:lstStyle>
            <a:lvl1pPr>
              <a:defRPr b="0" i="0">
                <a:solidFill>
                  <a:srgbClr val="003B5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5582" y="1854947"/>
            <a:ext cx="5321300" cy="443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 marL="2171700" indent="-342900">
              <a:buFont typeface="Arial" panose="020B0604020202020204" pitchFamily="34" charset="0"/>
              <a:buChar char="•"/>
              <a:defRPr sz="2200" baseline="0"/>
            </a:lvl5pPr>
          </a:lstStyle>
          <a:p>
            <a:pPr lvl="0"/>
            <a:r>
              <a:rPr lang="en-US" dirty="0"/>
              <a:t>Picture/table/chart/media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65560" y="1854947"/>
            <a:ext cx="4673599" cy="44323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Supporting details (60 words max)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C56E44-6716-FE4A-8BC2-F26D7F51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sz="900">
                <a:solidFill>
                  <a:srgbClr val="5E5E5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EFC3F-62EB-9344-B0B1-4FB52E482C9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46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F5A92D-FF57-3142-86D1-306EEC8B59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" y="6857"/>
            <a:ext cx="12197381" cy="6861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456D9201-1FD0-3E4C-BC20-64453BA9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6471" y="2718997"/>
            <a:ext cx="6807200" cy="2060575"/>
          </a:xfrm>
        </p:spPr>
        <p:txBody>
          <a:bodyPr anchor="ctr" anchorCtr="0">
            <a:noAutofit/>
          </a:bodyPr>
          <a:lstStyle>
            <a:lvl1pPr>
              <a:defRPr sz="5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Title Goes here. Can wrap onto three lines if needed as you can see.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6A345B-4909-6F47-B2F4-A489119AB4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6471" y="5337108"/>
            <a:ext cx="6096000" cy="30663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E5D085D-D3B8-934B-BD7A-302D0F23A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471" y="5660020"/>
            <a:ext cx="6096000" cy="444200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9DEB322-7BF0-1044-BFE0-92D738D06E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6471" y="6091520"/>
            <a:ext cx="6096000" cy="2794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00, 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1572F-8086-2445-9BB9-5E0FE0AEADEB}"/>
              </a:ext>
            </a:extLst>
          </p:cNvPr>
          <p:cNvSpPr txBox="1"/>
          <p:nvPr userDrawn="1"/>
        </p:nvSpPr>
        <p:spPr>
          <a:xfrm>
            <a:off x="2166471" y="6499860"/>
            <a:ext cx="924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views expressed here are the presenter’s and do not necessarily represent those of the Federal Reserve Bank of Minneapolis or the Federal Reserve System.</a:t>
            </a:r>
          </a:p>
        </p:txBody>
      </p:sp>
    </p:spTree>
    <p:extLst>
      <p:ext uri="{BB962C8B-B14F-4D97-AF65-F5344CB8AC3E}">
        <p14:creationId xmlns:p14="http://schemas.microsoft.com/office/powerpoint/2010/main" val="316007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75B-E65A-5848-9604-11470FD3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/>
          <a:lstStyle>
            <a:lvl1pPr>
              <a:defRPr b="0" i="0">
                <a:solidFill>
                  <a:srgbClr val="003B5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347BD-2CF1-CF4E-9D54-ED1BFF15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b="0" i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56E44-6716-FE4A-8BC2-F26D7F51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sz="900">
                <a:solidFill>
                  <a:srgbClr val="5E5E5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4EFC3F-62EB-9344-B0B1-4FB52E482C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94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2D197-F575-764F-972E-C8861631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B2DBF-54CA-8640-9464-C1AD9C198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54A75-6869-5E4F-91F5-646E06F82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45CB5-7C50-4F08-A3D6-45C2F5F8590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A5D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A5D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C920F-8EBE-3847-80B5-AF5AE5210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A5D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C59B8-B69A-2445-9079-C1E10B316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EFC3F-62EB-9344-B0B1-4FB52E482C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A5D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A5D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SIPCMContentMarking" descr="{&quot;HashCode&quot;:320688167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CFD347E6-70BD-1323-4AB5-A1CAECD7AB15}"/>
              </a:ext>
            </a:extLst>
          </p:cNvPr>
          <p:cNvSpPr txBox="1"/>
          <p:nvPr userDrawn="1"/>
        </p:nvSpPr>
        <p:spPr>
          <a:xfrm>
            <a:off x="0" y="0"/>
            <a:ext cx="2204311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</a:rPr>
              <a:t>NONCONFIDENTIAL // EXTERNAL</a:t>
            </a:r>
          </a:p>
        </p:txBody>
      </p:sp>
    </p:spTree>
    <p:extLst>
      <p:ext uri="{BB962C8B-B14F-4D97-AF65-F5344CB8AC3E}">
        <p14:creationId xmlns:p14="http://schemas.microsoft.com/office/powerpoint/2010/main" val="7234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719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E5E5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FB023"/>
        </a:buClr>
        <a:buFont typeface="Arial" panose="020B0604020202020204" pitchFamily="34" charset="0"/>
        <a:buChar char="•"/>
        <a:defRPr sz="2800" kern="1200">
          <a:solidFill>
            <a:srgbClr val="5E5E5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FB023"/>
        </a:buClr>
        <a:buFont typeface="Arial" panose="020B0604020202020204" pitchFamily="34" charset="0"/>
        <a:buChar char="•"/>
        <a:defRPr sz="2400" kern="1200">
          <a:solidFill>
            <a:srgbClr val="5E5E5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FB023"/>
        </a:buClr>
        <a:buFont typeface="Arial" panose="020B0604020202020204" pitchFamily="34" charset="0"/>
        <a:buChar char="•"/>
        <a:defRPr sz="2000" kern="1200">
          <a:solidFill>
            <a:srgbClr val="5E5E5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FB023"/>
        </a:buClr>
        <a:buFont typeface="Arial" panose="020B0604020202020204" pitchFamily="34" charset="0"/>
        <a:buChar char="•"/>
        <a:defRPr sz="1800" kern="1200">
          <a:solidFill>
            <a:srgbClr val="5E5E5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FB023"/>
        </a:buClr>
        <a:buFont typeface="Arial" panose="020B0604020202020204" pitchFamily="34" charset="0"/>
        <a:buChar char="•"/>
        <a:defRPr sz="1800" kern="1200">
          <a:solidFill>
            <a:srgbClr val="5E5E5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0.png"/><Relationship Id="rId4" Type="http://schemas.openxmlformats.org/officeDocument/2006/relationships/image" Target="../media/image8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1.png"/><Relationship Id="rId5" Type="http://schemas.openxmlformats.org/officeDocument/2006/relationships/image" Target="../media/image89.png"/><Relationship Id="rId4" Type="http://schemas.openxmlformats.org/officeDocument/2006/relationships/image" Target="../media/image8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70.png"/><Relationship Id="rId7" Type="http://schemas.openxmlformats.org/officeDocument/2006/relationships/image" Target="../media/image9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0.png"/><Relationship Id="rId5" Type="http://schemas.openxmlformats.org/officeDocument/2006/relationships/image" Target="../media/image931.png"/><Relationship Id="rId4" Type="http://schemas.openxmlformats.org/officeDocument/2006/relationships/image" Target="../media/image8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3" Type="http://schemas.openxmlformats.org/officeDocument/2006/relationships/image" Target="../media/image770.png"/><Relationship Id="rId7" Type="http://schemas.openxmlformats.org/officeDocument/2006/relationships/image" Target="../media/image9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0.png"/><Relationship Id="rId5" Type="http://schemas.openxmlformats.org/officeDocument/2006/relationships/image" Target="../media/image931.png"/><Relationship Id="rId4" Type="http://schemas.openxmlformats.org/officeDocument/2006/relationships/image" Target="../media/image830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830.png"/><Relationship Id="rId7" Type="http://schemas.openxmlformats.org/officeDocument/2006/relationships/image" Target="../media/image23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1.png"/><Relationship Id="rId4" Type="http://schemas.openxmlformats.org/officeDocument/2006/relationships/image" Target="../media/image98.png"/><Relationship Id="rId9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90.png"/><Relationship Id="rId7" Type="http://schemas.openxmlformats.org/officeDocument/2006/relationships/image" Target="../media/image25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0.png"/><Relationship Id="rId11" Type="http://schemas.openxmlformats.org/officeDocument/2006/relationships/image" Target="../media/image270.png"/><Relationship Id="rId5" Type="http://schemas.openxmlformats.org/officeDocument/2006/relationships/image" Target="../media/image220.png"/><Relationship Id="rId10" Type="http://schemas.openxmlformats.org/officeDocument/2006/relationships/image" Target="../media/image240.png"/><Relationship Id="rId4" Type="http://schemas.openxmlformats.org/officeDocument/2006/relationships/image" Target="../media/image210.png"/><Relationship Id="rId9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830.png"/><Relationship Id="rId7" Type="http://schemas.openxmlformats.org/officeDocument/2006/relationships/image" Target="../media/image109.png"/><Relationship Id="rId12" Type="http://schemas.openxmlformats.org/officeDocument/2006/relationships/image" Target="../media/image14.png"/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0.png"/><Relationship Id="rId11" Type="http://schemas.openxmlformats.org/officeDocument/2006/relationships/image" Target="../media/image113.png"/><Relationship Id="rId5" Type="http://schemas.openxmlformats.org/officeDocument/2006/relationships/image" Target="../media/image1070.png"/><Relationship Id="rId10" Type="http://schemas.openxmlformats.org/officeDocument/2006/relationships/image" Target="../media/image112.png"/><Relationship Id="rId4" Type="http://schemas.openxmlformats.org/officeDocument/2006/relationships/image" Target="../media/image1060.png"/><Relationship Id="rId9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830.png"/><Relationship Id="rId7" Type="http://schemas.openxmlformats.org/officeDocument/2006/relationships/image" Target="../media/image109.png"/><Relationship Id="rId12" Type="http://schemas.openxmlformats.org/officeDocument/2006/relationships/image" Target="../media/image15.png"/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13.png"/><Relationship Id="rId5" Type="http://schemas.openxmlformats.org/officeDocument/2006/relationships/image" Target="../media/image1070.png"/><Relationship Id="rId10" Type="http://schemas.openxmlformats.org/officeDocument/2006/relationships/image" Target="../media/image112.png"/><Relationship Id="rId4" Type="http://schemas.openxmlformats.org/officeDocument/2006/relationships/image" Target="../media/image1060.png"/><Relationship Id="rId9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830.png"/><Relationship Id="rId7" Type="http://schemas.openxmlformats.org/officeDocument/2006/relationships/image" Target="../media/image116.png"/><Relationship Id="rId12" Type="http://schemas.openxmlformats.org/officeDocument/2006/relationships/image" Target="../media/image15.png"/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0.png"/><Relationship Id="rId11" Type="http://schemas.openxmlformats.org/officeDocument/2006/relationships/image" Target="../media/image113.png"/><Relationship Id="rId5" Type="http://schemas.openxmlformats.org/officeDocument/2006/relationships/image" Target="../media/image1070.png"/><Relationship Id="rId10" Type="http://schemas.openxmlformats.org/officeDocument/2006/relationships/image" Target="../media/image112.png"/><Relationship Id="rId4" Type="http://schemas.openxmlformats.org/officeDocument/2006/relationships/image" Target="../media/image1060.png"/><Relationship Id="rId9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19.png"/><Relationship Id="rId7" Type="http://schemas.openxmlformats.org/officeDocument/2006/relationships/image" Target="../media/image1080.png"/><Relationship Id="rId12" Type="http://schemas.openxmlformats.org/officeDocument/2006/relationships/image" Target="../media/image1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5" Type="http://schemas.openxmlformats.org/officeDocument/2006/relationships/image" Target="../media/image122.png"/><Relationship Id="rId10" Type="http://schemas.openxmlformats.org/officeDocument/2006/relationships/image" Target="../media/image125.png"/><Relationship Id="rId4" Type="http://schemas.openxmlformats.org/officeDocument/2006/relationships/image" Target="../media/image121.png"/><Relationship Id="rId9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8" Type="http://schemas.openxmlformats.org/officeDocument/2006/relationships/image" Target="../media/image23.pn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26" Type="http://schemas.openxmlformats.org/officeDocument/2006/relationships/image" Target="../media/image79.png"/><Relationship Id="rId39" Type="http://schemas.openxmlformats.org/officeDocument/2006/relationships/image" Target="../media/image114.png"/><Relationship Id="rId21" Type="http://schemas.openxmlformats.org/officeDocument/2006/relationships/image" Target="../media/image74.png"/><Relationship Id="rId34" Type="http://schemas.openxmlformats.org/officeDocument/2006/relationships/image" Target="../media/image87.png"/><Relationship Id="rId42" Type="http://schemas.openxmlformats.org/officeDocument/2006/relationships/image" Target="../media/image1170.png"/><Relationship Id="rId47" Type="http://schemas.openxmlformats.org/officeDocument/2006/relationships/image" Target="../media/image1220.png"/><Relationship Id="rId50" Type="http://schemas.openxmlformats.org/officeDocument/2006/relationships/image" Target="../media/image1250.png"/><Relationship Id="rId55" Type="http://schemas.openxmlformats.org/officeDocument/2006/relationships/image" Target="../media/image95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9" Type="http://schemas.openxmlformats.org/officeDocument/2006/relationships/image" Target="../media/image82.png"/><Relationship Id="rId11" Type="http://schemas.openxmlformats.org/officeDocument/2006/relationships/image" Target="../media/image64.png"/><Relationship Id="rId24" Type="http://schemas.openxmlformats.org/officeDocument/2006/relationships/image" Target="../media/image77.png"/><Relationship Id="rId32" Type="http://schemas.openxmlformats.org/officeDocument/2006/relationships/image" Target="../media/image85.png"/><Relationship Id="rId37" Type="http://schemas.openxmlformats.org/officeDocument/2006/relationships/image" Target="../media/image92.png"/><Relationship Id="rId40" Type="http://schemas.openxmlformats.org/officeDocument/2006/relationships/image" Target="../media/image1150.png"/><Relationship Id="rId45" Type="http://schemas.openxmlformats.org/officeDocument/2006/relationships/image" Target="../media/image120.png"/><Relationship Id="rId53" Type="http://schemas.openxmlformats.org/officeDocument/2006/relationships/image" Target="../media/image128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31" Type="http://schemas.openxmlformats.org/officeDocument/2006/relationships/image" Target="../media/image84.png"/><Relationship Id="rId44" Type="http://schemas.openxmlformats.org/officeDocument/2006/relationships/image" Target="../media/image1190.png"/><Relationship Id="rId52" Type="http://schemas.openxmlformats.org/officeDocument/2006/relationships/image" Target="../media/image127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35" Type="http://schemas.openxmlformats.org/officeDocument/2006/relationships/image" Target="../media/image88.png"/><Relationship Id="rId43" Type="http://schemas.openxmlformats.org/officeDocument/2006/relationships/image" Target="../media/image118.png"/><Relationship Id="rId48" Type="http://schemas.openxmlformats.org/officeDocument/2006/relationships/image" Target="../media/image1230.png"/><Relationship Id="rId8" Type="http://schemas.openxmlformats.org/officeDocument/2006/relationships/image" Target="../media/image61.png"/><Relationship Id="rId51" Type="http://schemas.openxmlformats.org/officeDocument/2006/relationships/image" Target="../media/image1260.png"/><Relationship Id="rId3" Type="http://schemas.openxmlformats.org/officeDocument/2006/relationships/image" Target="../media/image56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8.png"/><Relationship Id="rId33" Type="http://schemas.openxmlformats.org/officeDocument/2006/relationships/image" Target="../media/image86.png"/><Relationship Id="rId38" Type="http://schemas.openxmlformats.org/officeDocument/2006/relationships/image" Target="../media/image93.png"/><Relationship Id="rId46" Type="http://schemas.openxmlformats.org/officeDocument/2006/relationships/image" Target="../media/image1210.png"/><Relationship Id="rId20" Type="http://schemas.openxmlformats.org/officeDocument/2006/relationships/image" Target="../media/image73.png"/><Relationship Id="rId41" Type="http://schemas.openxmlformats.org/officeDocument/2006/relationships/image" Target="../media/image1160.png"/><Relationship Id="rId54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5" Type="http://schemas.openxmlformats.org/officeDocument/2006/relationships/image" Target="../media/image68.png"/><Relationship Id="rId23" Type="http://schemas.openxmlformats.org/officeDocument/2006/relationships/image" Target="../media/image76.png"/><Relationship Id="rId28" Type="http://schemas.openxmlformats.org/officeDocument/2006/relationships/image" Target="../media/image81.png"/><Relationship Id="rId36" Type="http://schemas.openxmlformats.org/officeDocument/2006/relationships/image" Target="../media/image90.png"/><Relationship Id="rId49" Type="http://schemas.openxmlformats.org/officeDocument/2006/relationships/image" Target="../media/image1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7" Type="http://schemas.openxmlformats.org/officeDocument/2006/relationships/image" Target="../media/image132.png"/><Relationship Id="rId2" Type="http://schemas.openxmlformats.org/officeDocument/2006/relationships/image" Target="../media/image10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4" Type="http://schemas.openxmlformats.org/officeDocument/2006/relationships/image" Target="../media/image12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../media/image14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../media/image14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800.png"/><Relationship Id="rId2" Type="http://schemas.openxmlformats.org/officeDocument/2006/relationships/image" Target="../media/image77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00.png"/><Relationship Id="rId11" Type="http://schemas.openxmlformats.org/officeDocument/2006/relationships/image" Target="../media/image103.png"/><Relationship Id="rId5" Type="http://schemas.openxmlformats.org/officeDocument/2006/relationships/image" Target="../media/image960.png"/><Relationship Id="rId10" Type="http://schemas.openxmlformats.org/officeDocument/2006/relationships/image" Target="../media/image1010.png"/><Relationship Id="rId4" Type="http://schemas.openxmlformats.org/officeDocument/2006/relationships/image" Target="../media/image790.png"/><Relationship Id="rId9" Type="http://schemas.openxmlformats.org/officeDocument/2006/relationships/image" Target="../media/image990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0.png"/><Relationship Id="rId4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5.png"/><Relationship Id="rId7" Type="http://schemas.openxmlformats.org/officeDocument/2006/relationships/image" Target="../media/image460.pn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rxiv.org/abs/2107.02637" TargetMode="External"/><Relationship Id="rId4" Type="http://schemas.openxmlformats.org/officeDocument/2006/relationships/image" Target="../media/image1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7.11869" TargetMode="External"/><Relationship Id="rId2" Type="http://schemas.openxmlformats.org/officeDocument/2006/relationships/hyperlink" Target="https://arxiv.org/abs/2107.02637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7.11869" TargetMode="External"/><Relationship Id="rId2" Type="http://schemas.openxmlformats.org/officeDocument/2006/relationships/hyperlink" Target="https://arxiv.org/abs/2107.02637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0.png"/><Relationship Id="rId4" Type="http://schemas.openxmlformats.org/officeDocument/2006/relationships/hyperlink" Target="https://www.aeaweb.org/articles?id=10.1257/jep.36.4.193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549" y="2686228"/>
            <a:ext cx="8929619" cy="2060575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Continuous Difference-in-Differences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Andrew Goodman-Bacon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470" y="5660020"/>
            <a:ext cx="9494697" cy="444200"/>
          </a:xfrm>
        </p:spPr>
        <p:txBody>
          <a:bodyPr/>
          <a:lstStyle/>
          <a:p>
            <a:r>
              <a:rPr lang="en-US" dirty="0" smtClean="0"/>
              <a:t>Senior Economist, Opportunity and Inclusive Growth Institute, Federal Reserve Bank of Minneapolis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August </a:t>
            </a:r>
            <a:r>
              <a:rPr lang="en-US" dirty="0" smtClean="0"/>
              <a:t>6, 2024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2184"/>
                <a:ext cx="10515600" cy="49227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Canonical “causal effect” of treatment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 smtClean="0"/>
                  <a:t>) on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Average treatment effect on the treated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But this one “treatment” could be anything, any dose, any intensity.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2184"/>
                <a:ext cx="10515600" cy="4922752"/>
              </a:xfrm>
              <a:blipFill>
                <a:blip r:embed="rId2"/>
                <a:stretch>
                  <a:fillRect l="-1217" t="-2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9557" y="256032"/>
            <a:ext cx="11195221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Building Blocks: Levels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282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69557" y="256032"/>
                <a:ext cx="11195221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800" b="1" dirty="0" smtClean="0">
                    <a:latin typeface="+mj-lt"/>
                  </a:rPr>
                  <a:t>“Treatment Effect”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4000" i="1">
                            <a:latin typeface="+mj-lt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+mj-lt"/>
                          </a:rPr>
                          <m:t>𝑖</m:t>
                        </m:r>
                        <m:r>
                          <a:rPr lang="en-US" sz="4000" i="1">
                            <a:latin typeface="+mj-lt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+mj-lt"/>
                          </a:rPr>
                        </m:ctrlPr>
                      </m:dPr>
                      <m:e>
                        <m:r>
                          <a:rPr lang="en-US" sz="4000" i="1">
                            <a:latin typeface="+mj-lt"/>
                          </a:rPr>
                          <m:t>𝑑</m:t>
                        </m:r>
                      </m:e>
                    </m:d>
                    <m:r>
                      <a:rPr lang="en-US" sz="4000" i="1">
                        <a:latin typeface="+mj-lt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4000" i="1">
                            <a:latin typeface="+mj-lt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+mj-lt"/>
                          </a:rPr>
                          <m:t>𝑖</m:t>
                        </m:r>
                        <m:r>
                          <a:rPr lang="en-US" sz="4000" i="1">
                            <a:latin typeface="+mj-lt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+mj-lt"/>
                          </a:rPr>
                        </m:ctrlPr>
                      </m:dPr>
                      <m:e>
                        <m:r>
                          <a:rPr lang="en-US" sz="4000" i="1">
                            <a:latin typeface="+mj-lt"/>
                          </a:rPr>
                          <m:t>0</m:t>
                        </m:r>
                      </m:e>
                    </m:d>
                  </m:oMath>
                </a14:m>
                <a:endParaRPr lang="en-US" sz="3800" b="1" dirty="0">
                  <a:latin typeface="+mj-lt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9557" y="256032"/>
                <a:ext cx="11195221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3005896" y="1867454"/>
            <a:ext cx="5943600" cy="4220841"/>
            <a:chOff x="1303223" y="1406278"/>
            <a:chExt cx="5943600" cy="4220841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3027405" y="4101877"/>
            <a:ext cx="5251622" cy="1996182"/>
          </a:xfrm>
          <a:custGeom>
            <a:avLst/>
            <a:gdLst>
              <a:gd name="connsiteX0" fmla="*/ 0 w 5251622"/>
              <a:gd name="connsiteY0" fmla="*/ 1996182 h 1996182"/>
              <a:gd name="connsiteX1" fmla="*/ 30892 w 5251622"/>
              <a:gd name="connsiteY1" fmla="*/ 1946755 h 1996182"/>
              <a:gd name="connsiteX2" fmla="*/ 37071 w 5251622"/>
              <a:gd name="connsiteY2" fmla="*/ 1928220 h 1996182"/>
              <a:gd name="connsiteX3" fmla="*/ 49427 w 5251622"/>
              <a:gd name="connsiteY3" fmla="*/ 1909685 h 1996182"/>
              <a:gd name="connsiteX4" fmla="*/ 80319 w 5251622"/>
              <a:gd name="connsiteY4" fmla="*/ 1866437 h 1996182"/>
              <a:gd name="connsiteX5" fmla="*/ 86498 w 5251622"/>
              <a:gd name="connsiteY5" fmla="*/ 1835545 h 1996182"/>
              <a:gd name="connsiteX6" fmla="*/ 98854 w 5251622"/>
              <a:gd name="connsiteY6" fmla="*/ 1817009 h 1996182"/>
              <a:gd name="connsiteX7" fmla="*/ 154460 w 5251622"/>
              <a:gd name="connsiteY7" fmla="*/ 1773761 h 1996182"/>
              <a:gd name="connsiteX8" fmla="*/ 172995 w 5251622"/>
              <a:gd name="connsiteY8" fmla="*/ 1761404 h 1996182"/>
              <a:gd name="connsiteX9" fmla="*/ 222422 w 5251622"/>
              <a:gd name="connsiteY9" fmla="*/ 1730512 h 1996182"/>
              <a:gd name="connsiteX10" fmla="*/ 240957 w 5251622"/>
              <a:gd name="connsiteY10" fmla="*/ 1711977 h 1996182"/>
              <a:gd name="connsiteX11" fmla="*/ 253314 w 5251622"/>
              <a:gd name="connsiteY11" fmla="*/ 1693442 h 1996182"/>
              <a:gd name="connsiteX12" fmla="*/ 296563 w 5251622"/>
              <a:gd name="connsiteY12" fmla="*/ 1662550 h 1996182"/>
              <a:gd name="connsiteX13" fmla="*/ 315098 w 5251622"/>
              <a:gd name="connsiteY13" fmla="*/ 1644015 h 1996182"/>
              <a:gd name="connsiteX14" fmla="*/ 333633 w 5251622"/>
              <a:gd name="connsiteY14" fmla="*/ 1631658 h 1996182"/>
              <a:gd name="connsiteX15" fmla="*/ 358346 w 5251622"/>
              <a:gd name="connsiteY15" fmla="*/ 1613123 h 1996182"/>
              <a:gd name="connsiteX16" fmla="*/ 364525 w 5251622"/>
              <a:gd name="connsiteY16" fmla="*/ 1594588 h 1996182"/>
              <a:gd name="connsiteX17" fmla="*/ 383060 w 5251622"/>
              <a:gd name="connsiteY17" fmla="*/ 1588409 h 1996182"/>
              <a:gd name="connsiteX18" fmla="*/ 426309 w 5251622"/>
              <a:gd name="connsiteY18" fmla="*/ 1563696 h 1996182"/>
              <a:gd name="connsiteX19" fmla="*/ 444844 w 5251622"/>
              <a:gd name="connsiteY19" fmla="*/ 1557518 h 1996182"/>
              <a:gd name="connsiteX20" fmla="*/ 500449 w 5251622"/>
              <a:gd name="connsiteY20" fmla="*/ 1538982 h 1996182"/>
              <a:gd name="connsiteX21" fmla="*/ 531341 w 5251622"/>
              <a:gd name="connsiteY21" fmla="*/ 1526626 h 1996182"/>
              <a:gd name="connsiteX22" fmla="*/ 562233 w 5251622"/>
              <a:gd name="connsiteY22" fmla="*/ 1501912 h 1996182"/>
              <a:gd name="connsiteX23" fmla="*/ 580768 w 5251622"/>
              <a:gd name="connsiteY23" fmla="*/ 1495734 h 1996182"/>
              <a:gd name="connsiteX24" fmla="*/ 605481 w 5251622"/>
              <a:gd name="connsiteY24" fmla="*/ 1477199 h 1996182"/>
              <a:gd name="connsiteX25" fmla="*/ 654909 w 5251622"/>
              <a:gd name="connsiteY25" fmla="*/ 1458664 h 1996182"/>
              <a:gd name="connsiteX26" fmla="*/ 673444 w 5251622"/>
              <a:gd name="connsiteY26" fmla="*/ 1440128 h 1996182"/>
              <a:gd name="connsiteX27" fmla="*/ 685800 w 5251622"/>
              <a:gd name="connsiteY27" fmla="*/ 1421593 h 1996182"/>
              <a:gd name="connsiteX28" fmla="*/ 704336 w 5251622"/>
              <a:gd name="connsiteY28" fmla="*/ 1415415 h 1996182"/>
              <a:gd name="connsiteX29" fmla="*/ 784654 w 5251622"/>
              <a:gd name="connsiteY29" fmla="*/ 1403058 h 1996182"/>
              <a:gd name="connsiteX30" fmla="*/ 908222 w 5251622"/>
              <a:gd name="connsiteY30" fmla="*/ 1384523 h 1996182"/>
              <a:gd name="connsiteX31" fmla="*/ 939114 w 5251622"/>
              <a:gd name="connsiteY31" fmla="*/ 1372166 h 1996182"/>
              <a:gd name="connsiteX32" fmla="*/ 976184 w 5251622"/>
              <a:gd name="connsiteY32" fmla="*/ 1365988 h 1996182"/>
              <a:gd name="connsiteX33" fmla="*/ 1000898 w 5251622"/>
              <a:gd name="connsiteY33" fmla="*/ 1359809 h 1996182"/>
              <a:gd name="connsiteX34" fmla="*/ 1087395 w 5251622"/>
              <a:gd name="connsiteY34" fmla="*/ 1365988 h 1996182"/>
              <a:gd name="connsiteX35" fmla="*/ 1204784 w 5251622"/>
              <a:gd name="connsiteY35" fmla="*/ 1378345 h 1996182"/>
              <a:gd name="connsiteX36" fmla="*/ 1266568 w 5251622"/>
              <a:gd name="connsiteY36" fmla="*/ 1365988 h 1996182"/>
              <a:gd name="connsiteX37" fmla="*/ 1315995 w 5251622"/>
              <a:gd name="connsiteY37" fmla="*/ 1353631 h 1996182"/>
              <a:gd name="connsiteX38" fmla="*/ 1396314 w 5251622"/>
              <a:gd name="connsiteY38" fmla="*/ 1298026 h 1996182"/>
              <a:gd name="connsiteX39" fmla="*/ 1451919 w 5251622"/>
              <a:gd name="connsiteY39" fmla="*/ 1242420 h 1996182"/>
              <a:gd name="connsiteX40" fmla="*/ 1507525 w 5251622"/>
              <a:gd name="connsiteY40" fmla="*/ 1199172 h 1996182"/>
              <a:gd name="connsiteX41" fmla="*/ 1526060 w 5251622"/>
              <a:gd name="connsiteY41" fmla="*/ 1186815 h 1996182"/>
              <a:gd name="connsiteX42" fmla="*/ 1538417 w 5251622"/>
              <a:gd name="connsiteY42" fmla="*/ 1168280 h 1996182"/>
              <a:gd name="connsiteX43" fmla="*/ 1556952 w 5251622"/>
              <a:gd name="connsiteY43" fmla="*/ 1162101 h 1996182"/>
              <a:gd name="connsiteX44" fmla="*/ 1606379 w 5251622"/>
              <a:gd name="connsiteY44" fmla="*/ 1125031 h 1996182"/>
              <a:gd name="connsiteX45" fmla="*/ 1624914 w 5251622"/>
              <a:gd name="connsiteY45" fmla="*/ 1100318 h 1996182"/>
              <a:gd name="connsiteX46" fmla="*/ 1643449 w 5251622"/>
              <a:gd name="connsiteY46" fmla="*/ 1094139 h 1996182"/>
              <a:gd name="connsiteX47" fmla="*/ 1699054 w 5251622"/>
              <a:gd name="connsiteY47" fmla="*/ 1050891 h 1996182"/>
              <a:gd name="connsiteX48" fmla="*/ 1723768 w 5251622"/>
              <a:gd name="connsiteY48" fmla="*/ 1038534 h 1996182"/>
              <a:gd name="connsiteX49" fmla="*/ 1754660 w 5251622"/>
              <a:gd name="connsiteY49" fmla="*/ 1001464 h 1996182"/>
              <a:gd name="connsiteX50" fmla="*/ 1773195 w 5251622"/>
              <a:gd name="connsiteY50" fmla="*/ 989107 h 1996182"/>
              <a:gd name="connsiteX51" fmla="*/ 1804087 w 5251622"/>
              <a:gd name="connsiteY51" fmla="*/ 952037 h 1996182"/>
              <a:gd name="connsiteX52" fmla="*/ 1810265 w 5251622"/>
              <a:gd name="connsiteY52" fmla="*/ 933501 h 1996182"/>
              <a:gd name="connsiteX53" fmla="*/ 1872049 w 5251622"/>
              <a:gd name="connsiteY53" fmla="*/ 877896 h 1996182"/>
              <a:gd name="connsiteX54" fmla="*/ 1909119 w 5251622"/>
              <a:gd name="connsiteY54" fmla="*/ 865539 h 1996182"/>
              <a:gd name="connsiteX55" fmla="*/ 1927654 w 5251622"/>
              <a:gd name="connsiteY55" fmla="*/ 853182 h 1996182"/>
              <a:gd name="connsiteX56" fmla="*/ 1970903 w 5251622"/>
              <a:gd name="connsiteY56" fmla="*/ 834647 h 1996182"/>
              <a:gd name="connsiteX57" fmla="*/ 2020330 w 5251622"/>
              <a:gd name="connsiteY57" fmla="*/ 797577 h 1996182"/>
              <a:gd name="connsiteX58" fmla="*/ 2038865 w 5251622"/>
              <a:gd name="connsiteY58" fmla="*/ 785220 h 1996182"/>
              <a:gd name="connsiteX59" fmla="*/ 2075936 w 5251622"/>
              <a:gd name="connsiteY59" fmla="*/ 754328 h 1996182"/>
              <a:gd name="connsiteX60" fmla="*/ 2094471 w 5251622"/>
              <a:gd name="connsiteY60" fmla="*/ 729615 h 1996182"/>
              <a:gd name="connsiteX61" fmla="*/ 2100649 w 5251622"/>
              <a:gd name="connsiteY61" fmla="*/ 711080 h 1996182"/>
              <a:gd name="connsiteX62" fmla="*/ 2113006 w 5251622"/>
              <a:gd name="connsiteY62" fmla="*/ 686366 h 1996182"/>
              <a:gd name="connsiteX63" fmla="*/ 2125363 w 5251622"/>
              <a:gd name="connsiteY63" fmla="*/ 643118 h 1996182"/>
              <a:gd name="connsiteX64" fmla="*/ 2137719 w 5251622"/>
              <a:gd name="connsiteY64" fmla="*/ 618404 h 1996182"/>
              <a:gd name="connsiteX65" fmla="*/ 2156254 w 5251622"/>
              <a:gd name="connsiteY65" fmla="*/ 575155 h 1996182"/>
              <a:gd name="connsiteX66" fmla="*/ 2174790 w 5251622"/>
              <a:gd name="connsiteY66" fmla="*/ 550442 h 1996182"/>
              <a:gd name="connsiteX67" fmla="*/ 2180968 w 5251622"/>
              <a:gd name="connsiteY67" fmla="*/ 531907 h 1996182"/>
              <a:gd name="connsiteX68" fmla="*/ 2199503 w 5251622"/>
              <a:gd name="connsiteY68" fmla="*/ 501015 h 1996182"/>
              <a:gd name="connsiteX69" fmla="*/ 2224217 w 5251622"/>
              <a:gd name="connsiteY69" fmla="*/ 433053 h 1996182"/>
              <a:gd name="connsiteX70" fmla="*/ 2248930 w 5251622"/>
              <a:gd name="connsiteY70" fmla="*/ 395982 h 1996182"/>
              <a:gd name="connsiteX71" fmla="*/ 2261287 w 5251622"/>
              <a:gd name="connsiteY71" fmla="*/ 377447 h 1996182"/>
              <a:gd name="connsiteX72" fmla="*/ 2273644 w 5251622"/>
              <a:gd name="connsiteY72" fmla="*/ 297128 h 1996182"/>
              <a:gd name="connsiteX73" fmla="*/ 2298357 w 5251622"/>
              <a:gd name="connsiteY73" fmla="*/ 222988 h 1996182"/>
              <a:gd name="connsiteX74" fmla="*/ 2310714 w 5251622"/>
              <a:gd name="connsiteY74" fmla="*/ 204453 h 1996182"/>
              <a:gd name="connsiteX75" fmla="*/ 2316892 w 5251622"/>
              <a:gd name="connsiteY75" fmla="*/ 130312 h 1996182"/>
              <a:gd name="connsiteX76" fmla="*/ 2335427 w 5251622"/>
              <a:gd name="connsiteY76" fmla="*/ 87064 h 1996182"/>
              <a:gd name="connsiteX77" fmla="*/ 2347784 w 5251622"/>
              <a:gd name="connsiteY77" fmla="*/ 68528 h 1996182"/>
              <a:gd name="connsiteX78" fmla="*/ 2366319 w 5251622"/>
              <a:gd name="connsiteY78" fmla="*/ 56172 h 1996182"/>
              <a:gd name="connsiteX79" fmla="*/ 2384854 w 5251622"/>
              <a:gd name="connsiteY79" fmla="*/ 37637 h 1996182"/>
              <a:gd name="connsiteX80" fmla="*/ 2415746 w 5251622"/>
              <a:gd name="connsiteY80" fmla="*/ 31458 h 1996182"/>
              <a:gd name="connsiteX81" fmla="*/ 2452817 w 5251622"/>
              <a:gd name="connsiteY81" fmla="*/ 19101 h 1996182"/>
              <a:gd name="connsiteX82" fmla="*/ 2576384 w 5251622"/>
              <a:gd name="connsiteY82" fmla="*/ 37637 h 1996182"/>
              <a:gd name="connsiteX83" fmla="*/ 2607276 w 5251622"/>
              <a:gd name="connsiteY83" fmla="*/ 43815 h 1996182"/>
              <a:gd name="connsiteX84" fmla="*/ 2860590 w 5251622"/>
              <a:gd name="connsiteY84" fmla="*/ 37637 h 1996182"/>
              <a:gd name="connsiteX85" fmla="*/ 2891481 w 5251622"/>
              <a:gd name="connsiteY85" fmla="*/ 31458 h 1996182"/>
              <a:gd name="connsiteX86" fmla="*/ 2947087 w 5251622"/>
              <a:gd name="connsiteY86" fmla="*/ 25280 h 1996182"/>
              <a:gd name="connsiteX87" fmla="*/ 2996514 w 5251622"/>
              <a:gd name="connsiteY87" fmla="*/ 19101 h 1996182"/>
              <a:gd name="connsiteX88" fmla="*/ 3015049 w 5251622"/>
              <a:gd name="connsiteY88" fmla="*/ 6745 h 1996182"/>
              <a:gd name="connsiteX89" fmla="*/ 3225114 w 5251622"/>
              <a:gd name="connsiteY89" fmla="*/ 6745 h 1996182"/>
              <a:gd name="connsiteX90" fmla="*/ 3243649 w 5251622"/>
              <a:gd name="connsiteY90" fmla="*/ 19101 h 1996182"/>
              <a:gd name="connsiteX91" fmla="*/ 3262184 w 5251622"/>
              <a:gd name="connsiteY91" fmla="*/ 25280 h 1996182"/>
              <a:gd name="connsiteX92" fmla="*/ 3280719 w 5251622"/>
              <a:gd name="connsiteY92" fmla="*/ 43815 h 1996182"/>
              <a:gd name="connsiteX93" fmla="*/ 3323968 w 5251622"/>
              <a:gd name="connsiteY93" fmla="*/ 68528 h 1996182"/>
              <a:gd name="connsiteX94" fmla="*/ 3391930 w 5251622"/>
              <a:gd name="connsiteY94" fmla="*/ 124134 h 1996182"/>
              <a:gd name="connsiteX95" fmla="*/ 3416644 w 5251622"/>
              <a:gd name="connsiteY95" fmla="*/ 148847 h 1996182"/>
              <a:gd name="connsiteX96" fmla="*/ 3490784 w 5251622"/>
              <a:gd name="connsiteY96" fmla="*/ 192096 h 1996182"/>
              <a:gd name="connsiteX97" fmla="*/ 3614352 w 5251622"/>
              <a:gd name="connsiteY97" fmla="*/ 204453 h 1996182"/>
              <a:gd name="connsiteX98" fmla="*/ 4059195 w 5251622"/>
              <a:gd name="connsiteY98" fmla="*/ 210631 h 1996182"/>
              <a:gd name="connsiteX99" fmla="*/ 4275438 w 5251622"/>
              <a:gd name="connsiteY99" fmla="*/ 222988 h 1996182"/>
              <a:gd name="connsiteX100" fmla="*/ 4306330 w 5251622"/>
              <a:gd name="connsiteY100" fmla="*/ 229166 h 1996182"/>
              <a:gd name="connsiteX101" fmla="*/ 4343400 w 5251622"/>
              <a:gd name="connsiteY101" fmla="*/ 241523 h 1996182"/>
              <a:gd name="connsiteX102" fmla="*/ 4361936 w 5251622"/>
              <a:gd name="connsiteY102" fmla="*/ 253880 h 1996182"/>
              <a:gd name="connsiteX103" fmla="*/ 4411363 w 5251622"/>
              <a:gd name="connsiteY103" fmla="*/ 266237 h 1996182"/>
              <a:gd name="connsiteX104" fmla="*/ 4510217 w 5251622"/>
              <a:gd name="connsiteY104" fmla="*/ 278593 h 1996182"/>
              <a:gd name="connsiteX105" fmla="*/ 4534930 w 5251622"/>
              <a:gd name="connsiteY105" fmla="*/ 303307 h 1996182"/>
              <a:gd name="connsiteX106" fmla="*/ 4553465 w 5251622"/>
              <a:gd name="connsiteY106" fmla="*/ 328020 h 1996182"/>
              <a:gd name="connsiteX107" fmla="*/ 4578179 w 5251622"/>
              <a:gd name="connsiteY107" fmla="*/ 365091 h 1996182"/>
              <a:gd name="connsiteX108" fmla="*/ 4596714 w 5251622"/>
              <a:gd name="connsiteY108" fmla="*/ 420696 h 1996182"/>
              <a:gd name="connsiteX109" fmla="*/ 4602892 w 5251622"/>
              <a:gd name="connsiteY109" fmla="*/ 439231 h 1996182"/>
              <a:gd name="connsiteX110" fmla="*/ 4621427 w 5251622"/>
              <a:gd name="connsiteY110" fmla="*/ 457766 h 1996182"/>
              <a:gd name="connsiteX111" fmla="*/ 4652319 w 5251622"/>
              <a:gd name="connsiteY111" fmla="*/ 482480 h 1996182"/>
              <a:gd name="connsiteX112" fmla="*/ 4775887 w 5251622"/>
              <a:gd name="connsiteY112" fmla="*/ 488658 h 1996182"/>
              <a:gd name="connsiteX113" fmla="*/ 4936525 w 5251622"/>
              <a:gd name="connsiteY113" fmla="*/ 525728 h 1996182"/>
              <a:gd name="connsiteX114" fmla="*/ 4961238 w 5251622"/>
              <a:gd name="connsiteY114" fmla="*/ 544264 h 1996182"/>
              <a:gd name="connsiteX115" fmla="*/ 4998309 w 5251622"/>
              <a:gd name="connsiteY115" fmla="*/ 562799 h 1996182"/>
              <a:gd name="connsiteX116" fmla="*/ 5047736 w 5251622"/>
              <a:gd name="connsiteY116" fmla="*/ 599869 h 1996182"/>
              <a:gd name="connsiteX117" fmla="*/ 5072449 w 5251622"/>
              <a:gd name="connsiteY117" fmla="*/ 612226 h 1996182"/>
              <a:gd name="connsiteX118" fmla="*/ 5097163 w 5251622"/>
              <a:gd name="connsiteY118" fmla="*/ 630761 h 1996182"/>
              <a:gd name="connsiteX119" fmla="*/ 5140411 w 5251622"/>
              <a:gd name="connsiteY119" fmla="*/ 649296 h 1996182"/>
              <a:gd name="connsiteX120" fmla="*/ 5158946 w 5251622"/>
              <a:gd name="connsiteY120" fmla="*/ 674009 h 1996182"/>
              <a:gd name="connsiteX121" fmla="*/ 5208373 w 5251622"/>
              <a:gd name="connsiteY121" fmla="*/ 704901 h 1996182"/>
              <a:gd name="connsiteX122" fmla="*/ 5220730 w 5251622"/>
              <a:gd name="connsiteY122" fmla="*/ 723437 h 1996182"/>
              <a:gd name="connsiteX123" fmla="*/ 5251622 w 5251622"/>
              <a:gd name="connsiteY123" fmla="*/ 741972 h 199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251622" h="1996182">
                <a:moveTo>
                  <a:pt x="0" y="1996182"/>
                </a:moveTo>
                <a:cubicBezTo>
                  <a:pt x="32342" y="1915332"/>
                  <a:pt x="-8673" y="2006103"/>
                  <a:pt x="30892" y="1946755"/>
                </a:cubicBezTo>
                <a:cubicBezTo>
                  <a:pt x="34505" y="1941336"/>
                  <a:pt x="34158" y="1934045"/>
                  <a:pt x="37071" y="1928220"/>
                </a:cubicBezTo>
                <a:cubicBezTo>
                  <a:pt x="40392" y="1921579"/>
                  <a:pt x="45743" y="1916132"/>
                  <a:pt x="49427" y="1909685"/>
                </a:cubicBezTo>
                <a:cubicBezTo>
                  <a:pt x="71111" y="1871738"/>
                  <a:pt x="50130" y="1896626"/>
                  <a:pt x="80319" y="1866437"/>
                </a:cubicBezTo>
                <a:cubicBezTo>
                  <a:pt x="82379" y="1856140"/>
                  <a:pt x="82811" y="1845378"/>
                  <a:pt x="86498" y="1835545"/>
                </a:cubicBezTo>
                <a:cubicBezTo>
                  <a:pt x="89105" y="1828592"/>
                  <a:pt x="94100" y="1822714"/>
                  <a:pt x="98854" y="1817009"/>
                </a:cubicBezTo>
                <a:cubicBezTo>
                  <a:pt x="116999" y="1795234"/>
                  <a:pt x="128632" y="1790979"/>
                  <a:pt x="154460" y="1773761"/>
                </a:cubicBezTo>
                <a:cubicBezTo>
                  <a:pt x="160638" y="1769642"/>
                  <a:pt x="167744" y="1766655"/>
                  <a:pt x="172995" y="1761404"/>
                </a:cubicBezTo>
                <a:cubicBezTo>
                  <a:pt x="199372" y="1735027"/>
                  <a:pt x="183417" y="1746114"/>
                  <a:pt x="222422" y="1730512"/>
                </a:cubicBezTo>
                <a:cubicBezTo>
                  <a:pt x="228600" y="1724334"/>
                  <a:pt x="235363" y="1718689"/>
                  <a:pt x="240957" y="1711977"/>
                </a:cubicBezTo>
                <a:cubicBezTo>
                  <a:pt x="245711" y="1706273"/>
                  <a:pt x="248063" y="1698693"/>
                  <a:pt x="253314" y="1693442"/>
                </a:cubicBezTo>
                <a:cubicBezTo>
                  <a:pt x="275575" y="1671181"/>
                  <a:pt x="275512" y="1680093"/>
                  <a:pt x="296563" y="1662550"/>
                </a:cubicBezTo>
                <a:cubicBezTo>
                  <a:pt x="303275" y="1656956"/>
                  <a:pt x="308386" y="1649609"/>
                  <a:pt x="315098" y="1644015"/>
                </a:cubicBezTo>
                <a:cubicBezTo>
                  <a:pt x="320802" y="1639261"/>
                  <a:pt x="327591" y="1635974"/>
                  <a:pt x="333633" y="1631658"/>
                </a:cubicBezTo>
                <a:cubicBezTo>
                  <a:pt x="342012" y="1625673"/>
                  <a:pt x="350108" y="1619301"/>
                  <a:pt x="358346" y="1613123"/>
                </a:cubicBezTo>
                <a:cubicBezTo>
                  <a:pt x="360406" y="1606945"/>
                  <a:pt x="359920" y="1599193"/>
                  <a:pt x="364525" y="1594588"/>
                </a:cubicBezTo>
                <a:cubicBezTo>
                  <a:pt x="369130" y="1589983"/>
                  <a:pt x="377074" y="1590974"/>
                  <a:pt x="383060" y="1588409"/>
                </a:cubicBezTo>
                <a:cubicBezTo>
                  <a:pt x="458898" y="1555907"/>
                  <a:pt x="364244" y="1594728"/>
                  <a:pt x="426309" y="1563696"/>
                </a:cubicBezTo>
                <a:cubicBezTo>
                  <a:pt x="432134" y="1560784"/>
                  <a:pt x="438666" y="1559577"/>
                  <a:pt x="444844" y="1557518"/>
                </a:cubicBezTo>
                <a:cubicBezTo>
                  <a:pt x="480885" y="1533490"/>
                  <a:pt x="444105" y="1554348"/>
                  <a:pt x="500449" y="1538982"/>
                </a:cubicBezTo>
                <a:cubicBezTo>
                  <a:pt x="511149" y="1536064"/>
                  <a:pt x="521044" y="1530745"/>
                  <a:pt x="531341" y="1526626"/>
                </a:cubicBezTo>
                <a:cubicBezTo>
                  <a:pt x="541638" y="1518388"/>
                  <a:pt x="551050" y="1508901"/>
                  <a:pt x="562233" y="1501912"/>
                </a:cubicBezTo>
                <a:cubicBezTo>
                  <a:pt x="567756" y="1498460"/>
                  <a:pt x="575114" y="1498965"/>
                  <a:pt x="580768" y="1495734"/>
                </a:cubicBezTo>
                <a:cubicBezTo>
                  <a:pt x="589708" y="1490625"/>
                  <a:pt x="596749" y="1482656"/>
                  <a:pt x="605481" y="1477199"/>
                </a:cubicBezTo>
                <a:cubicBezTo>
                  <a:pt x="627021" y="1463737"/>
                  <a:pt x="631188" y="1464594"/>
                  <a:pt x="654909" y="1458664"/>
                </a:cubicBezTo>
                <a:cubicBezTo>
                  <a:pt x="661087" y="1452485"/>
                  <a:pt x="667850" y="1446841"/>
                  <a:pt x="673444" y="1440128"/>
                </a:cubicBezTo>
                <a:cubicBezTo>
                  <a:pt x="678197" y="1434424"/>
                  <a:pt x="680002" y="1426231"/>
                  <a:pt x="685800" y="1421593"/>
                </a:cubicBezTo>
                <a:cubicBezTo>
                  <a:pt x="690886" y="1417525"/>
                  <a:pt x="698074" y="1417204"/>
                  <a:pt x="704336" y="1415415"/>
                </a:cubicBezTo>
                <a:cubicBezTo>
                  <a:pt x="738386" y="1405687"/>
                  <a:pt x="739838" y="1408038"/>
                  <a:pt x="784654" y="1403058"/>
                </a:cubicBezTo>
                <a:cubicBezTo>
                  <a:pt x="858140" y="1384686"/>
                  <a:pt x="817157" y="1392111"/>
                  <a:pt x="908222" y="1384523"/>
                </a:cubicBezTo>
                <a:cubicBezTo>
                  <a:pt x="918519" y="1380404"/>
                  <a:pt x="928414" y="1375084"/>
                  <a:pt x="939114" y="1372166"/>
                </a:cubicBezTo>
                <a:cubicBezTo>
                  <a:pt x="951200" y="1368870"/>
                  <a:pt x="963900" y="1368445"/>
                  <a:pt x="976184" y="1365988"/>
                </a:cubicBezTo>
                <a:cubicBezTo>
                  <a:pt x="984511" y="1364323"/>
                  <a:pt x="992660" y="1361869"/>
                  <a:pt x="1000898" y="1359809"/>
                </a:cubicBezTo>
                <a:lnTo>
                  <a:pt x="1087395" y="1365988"/>
                </a:lnTo>
                <a:cubicBezTo>
                  <a:pt x="1194397" y="1373122"/>
                  <a:pt x="1154603" y="1361616"/>
                  <a:pt x="1204784" y="1378345"/>
                </a:cubicBezTo>
                <a:cubicBezTo>
                  <a:pt x="1288233" y="1366423"/>
                  <a:pt x="1219123" y="1378927"/>
                  <a:pt x="1266568" y="1365988"/>
                </a:cubicBezTo>
                <a:cubicBezTo>
                  <a:pt x="1282952" y="1361520"/>
                  <a:pt x="1315995" y="1353631"/>
                  <a:pt x="1315995" y="1353631"/>
                </a:cubicBezTo>
                <a:cubicBezTo>
                  <a:pt x="1325564" y="1347252"/>
                  <a:pt x="1391373" y="1303955"/>
                  <a:pt x="1396314" y="1298026"/>
                </a:cubicBezTo>
                <a:cubicBezTo>
                  <a:pt x="1463144" y="1217829"/>
                  <a:pt x="1395552" y="1293150"/>
                  <a:pt x="1451919" y="1242420"/>
                </a:cubicBezTo>
                <a:cubicBezTo>
                  <a:pt x="1500948" y="1198294"/>
                  <a:pt x="1469671" y="1211789"/>
                  <a:pt x="1507525" y="1199172"/>
                </a:cubicBezTo>
                <a:cubicBezTo>
                  <a:pt x="1513703" y="1195053"/>
                  <a:pt x="1520809" y="1192066"/>
                  <a:pt x="1526060" y="1186815"/>
                </a:cubicBezTo>
                <a:cubicBezTo>
                  <a:pt x="1531311" y="1181564"/>
                  <a:pt x="1532619" y="1172919"/>
                  <a:pt x="1538417" y="1168280"/>
                </a:cubicBezTo>
                <a:cubicBezTo>
                  <a:pt x="1543502" y="1164212"/>
                  <a:pt x="1550774" y="1164161"/>
                  <a:pt x="1556952" y="1162101"/>
                </a:cubicBezTo>
                <a:cubicBezTo>
                  <a:pt x="1573428" y="1149744"/>
                  <a:pt x="1594022" y="1141507"/>
                  <a:pt x="1606379" y="1125031"/>
                </a:cubicBezTo>
                <a:cubicBezTo>
                  <a:pt x="1612557" y="1116793"/>
                  <a:pt x="1617004" y="1106910"/>
                  <a:pt x="1624914" y="1100318"/>
                </a:cubicBezTo>
                <a:cubicBezTo>
                  <a:pt x="1629917" y="1096149"/>
                  <a:pt x="1637271" y="1096199"/>
                  <a:pt x="1643449" y="1094139"/>
                </a:cubicBezTo>
                <a:cubicBezTo>
                  <a:pt x="1663790" y="1073798"/>
                  <a:pt x="1669493" y="1065671"/>
                  <a:pt x="1699054" y="1050891"/>
                </a:cubicBezTo>
                <a:cubicBezTo>
                  <a:pt x="1707292" y="1046772"/>
                  <a:pt x="1716273" y="1043887"/>
                  <a:pt x="1723768" y="1038534"/>
                </a:cubicBezTo>
                <a:cubicBezTo>
                  <a:pt x="1759191" y="1013232"/>
                  <a:pt x="1727566" y="1028558"/>
                  <a:pt x="1754660" y="1001464"/>
                </a:cubicBezTo>
                <a:cubicBezTo>
                  <a:pt x="1759911" y="996213"/>
                  <a:pt x="1767491" y="993861"/>
                  <a:pt x="1773195" y="989107"/>
                </a:cubicBezTo>
                <a:cubicBezTo>
                  <a:pt x="1791034" y="974241"/>
                  <a:pt x="1791937" y="970262"/>
                  <a:pt x="1804087" y="952037"/>
                </a:cubicBezTo>
                <a:cubicBezTo>
                  <a:pt x="1806146" y="945858"/>
                  <a:pt x="1806267" y="938642"/>
                  <a:pt x="1810265" y="933501"/>
                </a:cubicBezTo>
                <a:cubicBezTo>
                  <a:pt x="1817593" y="924079"/>
                  <a:pt x="1855172" y="886335"/>
                  <a:pt x="1872049" y="877896"/>
                </a:cubicBezTo>
                <a:cubicBezTo>
                  <a:pt x="1883699" y="872071"/>
                  <a:pt x="1898282" y="872764"/>
                  <a:pt x="1909119" y="865539"/>
                </a:cubicBezTo>
                <a:cubicBezTo>
                  <a:pt x="1915297" y="861420"/>
                  <a:pt x="1921012" y="856503"/>
                  <a:pt x="1927654" y="853182"/>
                </a:cubicBezTo>
                <a:cubicBezTo>
                  <a:pt x="1960611" y="836704"/>
                  <a:pt x="1932327" y="860364"/>
                  <a:pt x="1970903" y="834647"/>
                </a:cubicBezTo>
                <a:cubicBezTo>
                  <a:pt x="1988039" y="823223"/>
                  <a:pt x="2003194" y="809001"/>
                  <a:pt x="2020330" y="797577"/>
                </a:cubicBezTo>
                <a:cubicBezTo>
                  <a:pt x="2026508" y="793458"/>
                  <a:pt x="2033161" y="789974"/>
                  <a:pt x="2038865" y="785220"/>
                </a:cubicBezTo>
                <a:cubicBezTo>
                  <a:pt x="2086431" y="745581"/>
                  <a:pt x="2029919" y="785005"/>
                  <a:pt x="2075936" y="754328"/>
                </a:cubicBezTo>
                <a:cubicBezTo>
                  <a:pt x="2082114" y="746090"/>
                  <a:pt x="2089362" y="738555"/>
                  <a:pt x="2094471" y="729615"/>
                </a:cubicBezTo>
                <a:cubicBezTo>
                  <a:pt x="2097702" y="723961"/>
                  <a:pt x="2098084" y="717066"/>
                  <a:pt x="2100649" y="711080"/>
                </a:cubicBezTo>
                <a:cubicBezTo>
                  <a:pt x="2104277" y="702614"/>
                  <a:pt x="2108887" y="694604"/>
                  <a:pt x="2113006" y="686366"/>
                </a:cubicBezTo>
                <a:cubicBezTo>
                  <a:pt x="2116143" y="673816"/>
                  <a:pt x="2120042" y="655533"/>
                  <a:pt x="2125363" y="643118"/>
                </a:cubicBezTo>
                <a:cubicBezTo>
                  <a:pt x="2128991" y="634652"/>
                  <a:pt x="2134091" y="626870"/>
                  <a:pt x="2137719" y="618404"/>
                </a:cubicBezTo>
                <a:cubicBezTo>
                  <a:pt x="2149180" y="591661"/>
                  <a:pt x="2137635" y="604945"/>
                  <a:pt x="2156254" y="575155"/>
                </a:cubicBezTo>
                <a:cubicBezTo>
                  <a:pt x="2161712" y="566423"/>
                  <a:pt x="2168611" y="558680"/>
                  <a:pt x="2174790" y="550442"/>
                </a:cubicBezTo>
                <a:cubicBezTo>
                  <a:pt x="2176849" y="544264"/>
                  <a:pt x="2178056" y="537732"/>
                  <a:pt x="2180968" y="531907"/>
                </a:cubicBezTo>
                <a:cubicBezTo>
                  <a:pt x="2186338" y="521166"/>
                  <a:pt x="2194884" y="512100"/>
                  <a:pt x="2199503" y="501015"/>
                </a:cubicBezTo>
                <a:cubicBezTo>
                  <a:pt x="2222619" y="445537"/>
                  <a:pt x="2200100" y="473249"/>
                  <a:pt x="2224217" y="433053"/>
                </a:cubicBezTo>
                <a:cubicBezTo>
                  <a:pt x="2231858" y="420318"/>
                  <a:pt x="2240692" y="408339"/>
                  <a:pt x="2248930" y="395982"/>
                </a:cubicBezTo>
                <a:lnTo>
                  <a:pt x="2261287" y="377447"/>
                </a:lnTo>
                <a:cubicBezTo>
                  <a:pt x="2265406" y="350674"/>
                  <a:pt x="2268332" y="323690"/>
                  <a:pt x="2273644" y="297128"/>
                </a:cubicBezTo>
                <a:cubicBezTo>
                  <a:pt x="2277308" y="278810"/>
                  <a:pt x="2289116" y="241471"/>
                  <a:pt x="2298357" y="222988"/>
                </a:cubicBezTo>
                <a:cubicBezTo>
                  <a:pt x="2301678" y="216346"/>
                  <a:pt x="2306595" y="210631"/>
                  <a:pt x="2310714" y="204453"/>
                </a:cubicBezTo>
                <a:cubicBezTo>
                  <a:pt x="2312773" y="179739"/>
                  <a:pt x="2313614" y="154894"/>
                  <a:pt x="2316892" y="130312"/>
                </a:cubicBezTo>
                <a:cubicBezTo>
                  <a:pt x="2318398" y="119014"/>
                  <a:pt x="2330885" y="95012"/>
                  <a:pt x="2335427" y="87064"/>
                </a:cubicBezTo>
                <a:cubicBezTo>
                  <a:pt x="2339111" y="80617"/>
                  <a:pt x="2342533" y="73779"/>
                  <a:pt x="2347784" y="68528"/>
                </a:cubicBezTo>
                <a:cubicBezTo>
                  <a:pt x="2353034" y="63278"/>
                  <a:pt x="2360615" y="60926"/>
                  <a:pt x="2366319" y="56172"/>
                </a:cubicBezTo>
                <a:cubicBezTo>
                  <a:pt x="2373031" y="50578"/>
                  <a:pt x="2377039" y="41545"/>
                  <a:pt x="2384854" y="37637"/>
                </a:cubicBezTo>
                <a:cubicBezTo>
                  <a:pt x="2394247" y="32941"/>
                  <a:pt x="2405615" y="34221"/>
                  <a:pt x="2415746" y="31458"/>
                </a:cubicBezTo>
                <a:cubicBezTo>
                  <a:pt x="2428312" y="28031"/>
                  <a:pt x="2452817" y="19101"/>
                  <a:pt x="2452817" y="19101"/>
                </a:cubicBezTo>
                <a:lnTo>
                  <a:pt x="2576384" y="37637"/>
                </a:lnTo>
                <a:cubicBezTo>
                  <a:pt x="2586753" y="39296"/>
                  <a:pt x="2596775" y="43815"/>
                  <a:pt x="2607276" y="43815"/>
                </a:cubicBezTo>
                <a:cubicBezTo>
                  <a:pt x="2691739" y="43815"/>
                  <a:pt x="2776152" y="39696"/>
                  <a:pt x="2860590" y="37637"/>
                </a:cubicBezTo>
                <a:cubicBezTo>
                  <a:pt x="2870887" y="35577"/>
                  <a:pt x="2881086" y="32943"/>
                  <a:pt x="2891481" y="31458"/>
                </a:cubicBezTo>
                <a:cubicBezTo>
                  <a:pt x="2909943" y="28821"/>
                  <a:pt x="2928565" y="27459"/>
                  <a:pt x="2947087" y="25280"/>
                </a:cubicBezTo>
                <a:lnTo>
                  <a:pt x="2996514" y="19101"/>
                </a:lnTo>
                <a:cubicBezTo>
                  <a:pt x="3002692" y="14982"/>
                  <a:pt x="3007692" y="7748"/>
                  <a:pt x="3015049" y="6745"/>
                </a:cubicBezTo>
                <a:cubicBezTo>
                  <a:pt x="3102199" y="-5139"/>
                  <a:pt x="3141664" y="1181"/>
                  <a:pt x="3225114" y="6745"/>
                </a:cubicBezTo>
                <a:cubicBezTo>
                  <a:pt x="3231292" y="10864"/>
                  <a:pt x="3237008" y="15780"/>
                  <a:pt x="3243649" y="19101"/>
                </a:cubicBezTo>
                <a:cubicBezTo>
                  <a:pt x="3249474" y="22014"/>
                  <a:pt x="3256765" y="21667"/>
                  <a:pt x="3262184" y="25280"/>
                </a:cubicBezTo>
                <a:cubicBezTo>
                  <a:pt x="3269454" y="30127"/>
                  <a:pt x="3274007" y="38221"/>
                  <a:pt x="3280719" y="43815"/>
                </a:cubicBezTo>
                <a:cubicBezTo>
                  <a:pt x="3322249" y="78424"/>
                  <a:pt x="3273596" y="31589"/>
                  <a:pt x="3323968" y="68528"/>
                </a:cubicBezTo>
                <a:cubicBezTo>
                  <a:pt x="3347572" y="85837"/>
                  <a:pt x="3371232" y="103437"/>
                  <a:pt x="3391930" y="124134"/>
                </a:cubicBezTo>
                <a:cubicBezTo>
                  <a:pt x="3400168" y="132372"/>
                  <a:pt x="3407876" y="141175"/>
                  <a:pt x="3416644" y="148847"/>
                </a:cubicBezTo>
                <a:cubicBezTo>
                  <a:pt x="3435092" y="164989"/>
                  <a:pt x="3469716" y="186829"/>
                  <a:pt x="3490784" y="192096"/>
                </a:cubicBezTo>
                <a:cubicBezTo>
                  <a:pt x="3542696" y="205073"/>
                  <a:pt x="3525810" y="202441"/>
                  <a:pt x="3614352" y="204453"/>
                </a:cubicBezTo>
                <a:lnTo>
                  <a:pt x="4059195" y="210631"/>
                </a:lnTo>
                <a:lnTo>
                  <a:pt x="4275438" y="222988"/>
                </a:lnTo>
                <a:cubicBezTo>
                  <a:pt x="4285910" y="223773"/>
                  <a:pt x="4296199" y="226403"/>
                  <a:pt x="4306330" y="229166"/>
                </a:cubicBezTo>
                <a:cubicBezTo>
                  <a:pt x="4318896" y="232593"/>
                  <a:pt x="4343400" y="241523"/>
                  <a:pt x="4343400" y="241523"/>
                </a:cubicBezTo>
                <a:cubicBezTo>
                  <a:pt x="4349579" y="245642"/>
                  <a:pt x="4355294" y="250559"/>
                  <a:pt x="4361936" y="253880"/>
                </a:cubicBezTo>
                <a:cubicBezTo>
                  <a:pt x="4373275" y="259549"/>
                  <a:pt x="4401753" y="264956"/>
                  <a:pt x="4411363" y="266237"/>
                </a:cubicBezTo>
                <a:cubicBezTo>
                  <a:pt x="4559916" y="286045"/>
                  <a:pt x="4407755" y="261517"/>
                  <a:pt x="4510217" y="278593"/>
                </a:cubicBezTo>
                <a:cubicBezTo>
                  <a:pt x="4524157" y="320414"/>
                  <a:pt x="4504514" y="277960"/>
                  <a:pt x="4534930" y="303307"/>
                </a:cubicBezTo>
                <a:cubicBezTo>
                  <a:pt x="4542840" y="309899"/>
                  <a:pt x="4547560" y="319584"/>
                  <a:pt x="4553465" y="328020"/>
                </a:cubicBezTo>
                <a:cubicBezTo>
                  <a:pt x="4561982" y="340187"/>
                  <a:pt x="4578179" y="365091"/>
                  <a:pt x="4578179" y="365091"/>
                </a:cubicBezTo>
                <a:lnTo>
                  <a:pt x="4596714" y="420696"/>
                </a:lnTo>
                <a:cubicBezTo>
                  <a:pt x="4598773" y="426874"/>
                  <a:pt x="4598287" y="434626"/>
                  <a:pt x="4602892" y="439231"/>
                </a:cubicBezTo>
                <a:cubicBezTo>
                  <a:pt x="4609070" y="445409"/>
                  <a:pt x="4615833" y="451054"/>
                  <a:pt x="4621427" y="457766"/>
                </a:cubicBezTo>
                <a:cubicBezTo>
                  <a:pt x="4635244" y="474346"/>
                  <a:pt x="4628628" y="480420"/>
                  <a:pt x="4652319" y="482480"/>
                </a:cubicBezTo>
                <a:cubicBezTo>
                  <a:pt x="4693405" y="486053"/>
                  <a:pt x="4734698" y="486599"/>
                  <a:pt x="4775887" y="488658"/>
                </a:cubicBezTo>
                <a:cubicBezTo>
                  <a:pt x="4935783" y="552617"/>
                  <a:pt x="4714936" y="470330"/>
                  <a:pt x="4936525" y="525728"/>
                </a:cubicBezTo>
                <a:cubicBezTo>
                  <a:pt x="4946515" y="528225"/>
                  <a:pt x="4952859" y="538279"/>
                  <a:pt x="4961238" y="544264"/>
                </a:cubicBezTo>
                <a:cubicBezTo>
                  <a:pt x="4982195" y="559233"/>
                  <a:pt x="4975358" y="555148"/>
                  <a:pt x="4998309" y="562799"/>
                </a:cubicBezTo>
                <a:cubicBezTo>
                  <a:pt x="5014785" y="575156"/>
                  <a:pt x="5029316" y="590659"/>
                  <a:pt x="5047736" y="599869"/>
                </a:cubicBezTo>
                <a:cubicBezTo>
                  <a:pt x="5055974" y="603988"/>
                  <a:pt x="5064639" y="607345"/>
                  <a:pt x="5072449" y="612226"/>
                </a:cubicBezTo>
                <a:cubicBezTo>
                  <a:pt x="5081181" y="617684"/>
                  <a:pt x="5088431" y="625303"/>
                  <a:pt x="5097163" y="630761"/>
                </a:cubicBezTo>
                <a:cubicBezTo>
                  <a:pt x="5114616" y="641669"/>
                  <a:pt x="5122391" y="643290"/>
                  <a:pt x="5140411" y="649296"/>
                </a:cubicBezTo>
                <a:cubicBezTo>
                  <a:pt x="5146589" y="657534"/>
                  <a:pt x="5151665" y="666728"/>
                  <a:pt x="5158946" y="674009"/>
                </a:cubicBezTo>
                <a:cubicBezTo>
                  <a:pt x="5174989" y="690052"/>
                  <a:pt x="5188794" y="695112"/>
                  <a:pt x="5208373" y="704901"/>
                </a:cubicBezTo>
                <a:cubicBezTo>
                  <a:pt x="5212492" y="711080"/>
                  <a:pt x="5215479" y="718186"/>
                  <a:pt x="5220730" y="723437"/>
                </a:cubicBezTo>
                <a:cubicBezTo>
                  <a:pt x="5228183" y="730890"/>
                  <a:pt x="5241874" y="737097"/>
                  <a:pt x="5251622" y="7419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08028" y="4071669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effect of aspirin dosage on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pain relief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478480" y="4564243"/>
                <a:ext cx="1662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480" y="4564243"/>
                <a:ext cx="1662378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8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05896" y="1867454"/>
            <a:ext cx="5943600" cy="4220841"/>
            <a:chOff x="1303223" y="1406278"/>
            <a:chExt cx="5943600" cy="4220841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3027405" y="4101877"/>
            <a:ext cx="5251622" cy="1996182"/>
          </a:xfrm>
          <a:custGeom>
            <a:avLst/>
            <a:gdLst>
              <a:gd name="connsiteX0" fmla="*/ 0 w 5251622"/>
              <a:gd name="connsiteY0" fmla="*/ 1996182 h 1996182"/>
              <a:gd name="connsiteX1" fmla="*/ 30892 w 5251622"/>
              <a:gd name="connsiteY1" fmla="*/ 1946755 h 1996182"/>
              <a:gd name="connsiteX2" fmla="*/ 37071 w 5251622"/>
              <a:gd name="connsiteY2" fmla="*/ 1928220 h 1996182"/>
              <a:gd name="connsiteX3" fmla="*/ 49427 w 5251622"/>
              <a:gd name="connsiteY3" fmla="*/ 1909685 h 1996182"/>
              <a:gd name="connsiteX4" fmla="*/ 80319 w 5251622"/>
              <a:gd name="connsiteY4" fmla="*/ 1866437 h 1996182"/>
              <a:gd name="connsiteX5" fmla="*/ 86498 w 5251622"/>
              <a:gd name="connsiteY5" fmla="*/ 1835545 h 1996182"/>
              <a:gd name="connsiteX6" fmla="*/ 98854 w 5251622"/>
              <a:gd name="connsiteY6" fmla="*/ 1817009 h 1996182"/>
              <a:gd name="connsiteX7" fmla="*/ 154460 w 5251622"/>
              <a:gd name="connsiteY7" fmla="*/ 1773761 h 1996182"/>
              <a:gd name="connsiteX8" fmla="*/ 172995 w 5251622"/>
              <a:gd name="connsiteY8" fmla="*/ 1761404 h 1996182"/>
              <a:gd name="connsiteX9" fmla="*/ 222422 w 5251622"/>
              <a:gd name="connsiteY9" fmla="*/ 1730512 h 1996182"/>
              <a:gd name="connsiteX10" fmla="*/ 240957 w 5251622"/>
              <a:gd name="connsiteY10" fmla="*/ 1711977 h 1996182"/>
              <a:gd name="connsiteX11" fmla="*/ 253314 w 5251622"/>
              <a:gd name="connsiteY11" fmla="*/ 1693442 h 1996182"/>
              <a:gd name="connsiteX12" fmla="*/ 296563 w 5251622"/>
              <a:gd name="connsiteY12" fmla="*/ 1662550 h 1996182"/>
              <a:gd name="connsiteX13" fmla="*/ 315098 w 5251622"/>
              <a:gd name="connsiteY13" fmla="*/ 1644015 h 1996182"/>
              <a:gd name="connsiteX14" fmla="*/ 333633 w 5251622"/>
              <a:gd name="connsiteY14" fmla="*/ 1631658 h 1996182"/>
              <a:gd name="connsiteX15" fmla="*/ 358346 w 5251622"/>
              <a:gd name="connsiteY15" fmla="*/ 1613123 h 1996182"/>
              <a:gd name="connsiteX16" fmla="*/ 364525 w 5251622"/>
              <a:gd name="connsiteY16" fmla="*/ 1594588 h 1996182"/>
              <a:gd name="connsiteX17" fmla="*/ 383060 w 5251622"/>
              <a:gd name="connsiteY17" fmla="*/ 1588409 h 1996182"/>
              <a:gd name="connsiteX18" fmla="*/ 426309 w 5251622"/>
              <a:gd name="connsiteY18" fmla="*/ 1563696 h 1996182"/>
              <a:gd name="connsiteX19" fmla="*/ 444844 w 5251622"/>
              <a:gd name="connsiteY19" fmla="*/ 1557518 h 1996182"/>
              <a:gd name="connsiteX20" fmla="*/ 500449 w 5251622"/>
              <a:gd name="connsiteY20" fmla="*/ 1538982 h 1996182"/>
              <a:gd name="connsiteX21" fmla="*/ 531341 w 5251622"/>
              <a:gd name="connsiteY21" fmla="*/ 1526626 h 1996182"/>
              <a:gd name="connsiteX22" fmla="*/ 562233 w 5251622"/>
              <a:gd name="connsiteY22" fmla="*/ 1501912 h 1996182"/>
              <a:gd name="connsiteX23" fmla="*/ 580768 w 5251622"/>
              <a:gd name="connsiteY23" fmla="*/ 1495734 h 1996182"/>
              <a:gd name="connsiteX24" fmla="*/ 605481 w 5251622"/>
              <a:gd name="connsiteY24" fmla="*/ 1477199 h 1996182"/>
              <a:gd name="connsiteX25" fmla="*/ 654909 w 5251622"/>
              <a:gd name="connsiteY25" fmla="*/ 1458664 h 1996182"/>
              <a:gd name="connsiteX26" fmla="*/ 673444 w 5251622"/>
              <a:gd name="connsiteY26" fmla="*/ 1440128 h 1996182"/>
              <a:gd name="connsiteX27" fmla="*/ 685800 w 5251622"/>
              <a:gd name="connsiteY27" fmla="*/ 1421593 h 1996182"/>
              <a:gd name="connsiteX28" fmla="*/ 704336 w 5251622"/>
              <a:gd name="connsiteY28" fmla="*/ 1415415 h 1996182"/>
              <a:gd name="connsiteX29" fmla="*/ 784654 w 5251622"/>
              <a:gd name="connsiteY29" fmla="*/ 1403058 h 1996182"/>
              <a:gd name="connsiteX30" fmla="*/ 908222 w 5251622"/>
              <a:gd name="connsiteY30" fmla="*/ 1384523 h 1996182"/>
              <a:gd name="connsiteX31" fmla="*/ 939114 w 5251622"/>
              <a:gd name="connsiteY31" fmla="*/ 1372166 h 1996182"/>
              <a:gd name="connsiteX32" fmla="*/ 976184 w 5251622"/>
              <a:gd name="connsiteY32" fmla="*/ 1365988 h 1996182"/>
              <a:gd name="connsiteX33" fmla="*/ 1000898 w 5251622"/>
              <a:gd name="connsiteY33" fmla="*/ 1359809 h 1996182"/>
              <a:gd name="connsiteX34" fmla="*/ 1087395 w 5251622"/>
              <a:gd name="connsiteY34" fmla="*/ 1365988 h 1996182"/>
              <a:gd name="connsiteX35" fmla="*/ 1204784 w 5251622"/>
              <a:gd name="connsiteY35" fmla="*/ 1378345 h 1996182"/>
              <a:gd name="connsiteX36" fmla="*/ 1266568 w 5251622"/>
              <a:gd name="connsiteY36" fmla="*/ 1365988 h 1996182"/>
              <a:gd name="connsiteX37" fmla="*/ 1315995 w 5251622"/>
              <a:gd name="connsiteY37" fmla="*/ 1353631 h 1996182"/>
              <a:gd name="connsiteX38" fmla="*/ 1396314 w 5251622"/>
              <a:gd name="connsiteY38" fmla="*/ 1298026 h 1996182"/>
              <a:gd name="connsiteX39" fmla="*/ 1451919 w 5251622"/>
              <a:gd name="connsiteY39" fmla="*/ 1242420 h 1996182"/>
              <a:gd name="connsiteX40" fmla="*/ 1507525 w 5251622"/>
              <a:gd name="connsiteY40" fmla="*/ 1199172 h 1996182"/>
              <a:gd name="connsiteX41" fmla="*/ 1526060 w 5251622"/>
              <a:gd name="connsiteY41" fmla="*/ 1186815 h 1996182"/>
              <a:gd name="connsiteX42" fmla="*/ 1538417 w 5251622"/>
              <a:gd name="connsiteY42" fmla="*/ 1168280 h 1996182"/>
              <a:gd name="connsiteX43" fmla="*/ 1556952 w 5251622"/>
              <a:gd name="connsiteY43" fmla="*/ 1162101 h 1996182"/>
              <a:gd name="connsiteX44" fmla="*/ 1606379 w 5251622"/>
              <a:gd name="connsiteY44" fmla="*/ 1125031 h 1996182"/>
              <a:gd name="connsiteX45" fmla="*/ 1624914 w 5251622"/>
              <a:gd name="connsiteY45" fmla="*/ 1100318 h 1996182"/>
              <a:gd name="connsiteX46" fmla="*/ 1643449 w 5251622"/>
              <a:gd name="connsiteY46" fmla="*/ 1094139 h 1996182"/>
              <a:gd name="connsiteX47" fmla="*/ 1699054 w 5251622"/>
              <a:gd name="connsiteY47" fmla="*/ 1050891 h 1996182"/>
              <a:gd name="connsiteX48" fmla="*/ 1723768 w 5251622"/>
              <a:gd name="connsiteY48" fmla="*/ 1038534 h 1996182"/>
              <a:gd name="connsiteX49" fmla="*/ 1754660 w 5251622"/>
              <a:gd name="connsiteY49" fmla="*/ 1001464 h 1996182"/>
              <a:gd name="connsiteX50" fmla="*/ 1773195 w 5251622"/>
              <a:gd name="connsiteY50" fmla="*/ 989107 h 1996182"/>
              <a:gd name="connsiteX51" fmla="*/ 1804087 w 5251622"/>
              <a:gd name="connsiteY51" fmla="*/ 952037 h 1996182"/>
              <a:gd name="connsiteX52" fmla="*/ 1810265 w 5251622"/>
              <a:gd name="connsiteY52" fmla="*/ 933501 h 1996182"/>
              <a:gd name="connsiteX53" fmla="*/ 1872049 w 5251622"/>
              <a:gd name="connsiteY53" fmla="*/ 877896 h 1996182"/>
              <a:gd name="connsiteX54" fmla="*/ 1909119 w 5251622"/>
              <a:gd name="connsiteY54" fmla="*/ 865539 h 1996182"/>
              <a:gd name="connsiteX55" fmla="*/ 1927654 w 5251622"/>
              <a:gd name="connsiteY55" fmla="*/ 853182 h 1996182"/>
              <a:gd name="connsiteX56" fmla="*/ 1970903 w 5251622"/>
              <a:gd name="connsiteY56" fmla="*/ 834647 h 1996182"/>
              <a:gd name="connsiteX57" fmla="*/ 2020330 w 5251622"/>
              <a:gd name="connsiteY57" fmla="*/ 797577 h 1996182"/>
              <a:gd name="connsiteX58" fmla="*/ 2038865 w 5251622"/>
              <a:gd name="connsiteY58" fmla="*/ 785220 h 1996182"/>
              <a:gd name="connsiteX59" fmla="*/ 2075936 w 5251622"/>
              <a:gd name="connsiteY59" fmla="*/ 754328 h 1996182"/>
              <a:gd name="connsiteX60" fmla="*/ 2094471 w 5251622"/>
              <a:gd name="connsiteY60" fmla="*/ 729615 h 1996182"/>
              <a:gd name="connsiteX61" fmla="*/ 2100649 w 5251622"/>
              <a:gd name="connsiteY61" fmla="*/ 711080 h 1996182"/>
              <a:gd name="connsiteX62" fmla="*/ 2113006 w 5251622"/>
              <a:gd name="connsiteY62" fmla="*/ 686366 h 1996182"/>
              <a:gd name="connsiteX63" fmla="*/ 2125363 w 5251622"/>
              <a:gd name="connsiteY63" fmla="*/ 643118 h 1996182"/>
              <a:gd name="connsiteX64" fmla="*/ 2137719 w 5251622"/>
              <a:gd name="connsiteY64" fmla="*/ 618404 h 1996182"/>
              <a:gd name="connsiteX65" fmla="*/ 2156254 w 5251622"/>
              <a:gd name="connsiteY65" fmla="*/ 575155 h 1996182"/>
              <a:gd name="connsiteX66" fmla="*/ 2174790 w 5251622"/>
              <a:gd name="connsiteY66" fmla="*/ 550442 h 1996182"/>
              <a:gd name="connsiteX67" fmla="*/ 2180968 w 5251622"/>
              <a:gd name="connsiteY67" fmla="*/ 531907 h 1996182"/>
              <a:gd name="connsiteX68" fmla="*/ 2199503 w 5251622"/>
              <a:gd name="connsiteY68" fmla="*/ 501015 h 1996182"/>
              <a:gd name="connsiteX69" fmla="*/ 2224217 w 5251622"/>
              <a:gd name="connsiteY69" fmla="*/ 433053 h 1996182"/>
              <a:gd name="connsiteX70" fmla="*/ 2248930 w 5251622"/>
              <a:gd name="connsiteY70" fmla="*/ 395982 h 1996182"/>
              <a:gd name="connsiteX71" fmla="*/ 2261287 w 5251622"/>
              <a:gd name="connsiteY71" fmla="*/ 377447 h 1996182"/>
              <a:gd name="connsiteX72" fmla="*/ 2273644 w 5251622"/>
              <a:gd name="connsiteY72" fmla="*/ 297128 h 1996182"/>
              <a:gd name="connsiteX73" fmla="*/ 2298357 w 5251622"/>
              <a:gd name="connsiteY73" fmla="*/ 222988 h 1996182"/>
              <a:gd name="connsiteX74" fmla="*/ 2310714 w 5251622"/>
              <a:gd name="connsiteY74" fmla="*/ 204453 h 1996182"/>
              <a:gd name="connsiteX75" fmla="*/ 2316892 w 5251622"/>
              <a:gd name="connsiteY75" fmla="*/ 130312 h 1996182"/>
              <a:gd name="connsiteX76" fmla="*/ 2335427 w 5251622"/>
              <a:gd name="connsiteY76" fmla="*/ 87064 h 1996182"/>
              <a:gd name="connsiteX77" fmla="*/ 2347784 w 5251622"/>
              <a:gd name="connsiteY77" fmla="*/ 68528 h 1996182"/>
              <a:gd name="connsiteX78" fmla="*/ 2366319 w 5251622"/>
              <a:gd name="connsiteY78" fmla="*/ 56172 h 1996182"/>
              <a:gd name="connsiteX79" fmla="*/ 2384854 w 5251622"/>
              <a:gd name="connsiteY79" fmla="*/ 37637 h 1996182"/>
              <a:gd name="connsiteX80" fmla="*/ 2415746 w 5251622"/>
              <a:gd name="connsiteY80" fmla="*/ 31458 h 1996182"/>
              <a:gd name="connsiteX81" fmla="*/ 2452817 w 5251622"/>
              <a:gd name="connsiteY81" fmla="*/ 19101 h 1996182"/>
              <a:gd name="connsiteX82" fmla="*/ 2576384 w 5251622"/>
              <a:gd name="connsiteY82" fmla="*/ 37637 h 1996182"/>
              <a:gd name="connsiteX83" fmla="*/ 2607276 w 5251622"/>
              <a:gd name="connsiteY83" fmla="*/ 43815 h 1996182"/>
              <a:gd name="connsiteX84" fmla="*/ 2860590 w 5251622"/>
              <a:gd name="connsiteY84" fmla="*/ 37637 h 1996182"/>
              <a:gd name="connsiteX85" fmla="*/ 2891481 w 5251622"/>
              <a:gd name="connsiteY85" fmla="*/ 31458 h 1996182"/>
              <a:gd name="connsiteX86" fmla="*/ 2947087 w 5251622"/>
              <a:gd name="connsiteY86" fmla="*/ 25280 h 1996182"/>
              <a:gd name="connsiteX87" fmla="*/ 2996514 w 5251622"/>
              <a:gd name="connsiteY87" fmla="*/ 19101 h 1996182"/>
              <a:gd name="connsiteX88" fmla="*/ 3015049 w 5251622"/>
              <a:gd name="connsiteY88" fmla="*/ 6745 h 1996182"/>
              <a:gd name="connsiteX89" fmla="*/ 3225114 w 5251622"/>
              <a:gd name="connsiteY89" fmla="*/ 6745 h 1996182"/>
              <a:gd name="connsiteX90" fmla="*/ 3243649 w 5251622"/>
              <a:gd name="connsiteY90" fmla="*/ 19101 h 1996182"/>
              <a:gd name="connsiteX91" fmla="*/ 3262184 w 5251622"/>
              <a:gd name="connsiteY91" fmla="*/ 25280 h 1996182"/>
              <a:gd name="connsiteX92" fmla="*/ 3280719 w 5251622"/>
              <a:gd name="connsiteY92" fmla="*/ 43815 h 1996182"/>
              <a:gd name="connsiteX93" fmla="*/ 3323968 w 5251622"/>
              <a:gd name="connsiteY93" fmla="*/ 68528 h 1996182"/>
              <a:gd name="connsiteX94" fmla="*/ 3391930 w 5251622"/>
              <a:gd name="connsiteY94" fmla="*/ 124134 h 1996182"/>
              <a:gd name="connsiteX95" fmla="*/ 3416644 w 5251622"/>
              <a:gd name="connsiteY95" fmla="*/ 148847 h 1996182"/>
              <a:gd name="connsiteX96" fmla="*/ 3490784 w 5251622"/>
              <a:gd name="connsiteY96" fmla="*/ 192096 h 1996182"/>
              <a:gd name="connsiteX97" fmla="*/ 3614352 w 5251622"/>
              <a:gd name="connsiteY97" fmla="*/ 204453 h 1996182"/>
              <a:gd name="connsiteX98" fmla="*/ 4059195 w 5251622"/>
              <a:gd name="connsiteY98" fmla="*/ 210631 h 1996182"/>
              <a:gd name="connsiteX99" fmla="*/ 4275438 w 5251622"/>
              <a:gd name="connsiteY99" fmla="*/ 222988 h 1996182"/>
              <a:gd name="connsiteX100" fmla="*/ 4306330 w 5251622"/>
              <a:gd name="connsiteY100" fmla="*/ 229166 h 1996182"/>
              <a:gd name="connsiteX101" fmla="*/ 4343400 w 5251622"/>
              <a:gd name="connsiteY101" fmla="*/ 241523 h 1996182"/>
              <a:gd name="connsiteX102" fmla="*/ 4361936 w 5251622"/>
              <a:gd name="connsiteY102" fmla="*/ 253880 h 1996182"/>
              <a:gd name="connsiteX103" fmla="*/ 4411363 w 5251622"/>
              <a:gd name="connsiteY103" fmla="*/ 266237 h 1996182"/>
              <a:gd name="connsiteX104" fmla="*/ 4510217 w 5251622"/>
              <a:gd name="connsiteY104" fmla="*/ 278593 h 1996182"/>
              <a:gd name="connsiteX105" fmla="*/ 4534930 w 5251622"/>
              <a:gd name="connsiteY105" fmla="*/ 303307 h 1996182"/>
              <a:gd name="connsiteX106" fmla="*/ 4553465 w 5251622"/>
              <a:gd name="connsiteY106" fmla="*/ 328020 h 1996182"/>
              <a:gd name="connsiteX107" fmla="*/ 4578179 w 5251622"/>
              <a:gd name="connsiteY107" fmla="*/ 365091 h 1996182"/>
              <a:gd name="connsiteX108" fmla="*/ 4596714 w 5251622"/>
              <a:gd name="connsiteY108" fmla="*/ 420696 h 1996182"/>
              <a:gd name="connsiteX109" fmla="*/ 4602892 w 5251622"/>
              <a:gd name="connsiteY109" fmla="*/ 439231 h 1996182"/>
              <a:gd name="connsiteX110" fmla="*/ 4621427 w 5251622"/>
              <a:gd name="connsiteY110" fmla="*/ 457766 h 1996182"/>
              <a:gd name="connsiteX111" fmla="*/ 4652319 w 5251622"/>
              <a:gd name="connsiteY111" fmla="*/ 482480 h 1996182"/>
              <a:gd name="connsiteX112" fmla="*/ 4775887 w 5251622"/>
              <a:gd name="connsiteY112" fmla="*/ 488658 h 1996182"/>
              <a:gd name="connsiteX113" fmla="*/ 4936525 w 5251622"/>
              <a:gd name="connsiteY113" fmla="*/ 525728 h 1996182"/>
              <a:gd name="connsiteX114" fmla="*/ 4961238 w 5251622"/>
              <a:gd name="connsiteY114" fmla="*/ 544264 h 1996182"/>
              <a:gd name="connsiteX115" fmla="*/ 4998309 w 5251622"/>
              <a:gd name="connsiteY115" fmla="*/ 562799 h 1996182"/>
              <a:gd name="connsiteX116" fmla="*/ 5047736 w 5251622"/>
              <a:gd name="connsiteY116" fmla="*/ 599869 h 1996182"/>
              <a:gd name="connsiteX117" fmla="*/ 5072449 w 5251622"/>
              <a:gd name="connsiteY117" fmla="*/ 612226 h 1996182"/>
              <a:gd name="connsiteX118" fmla="*/ 5097163 w 5251622"/>
              <a:gd name="connsiteY118" fmla="*/ 630761 h 1996182"/>
              <a:gd name="connsiteX119" fmla="*/ 5140411 w 5251622"/>
              <a:gd name="connsiteY119" fmla="*/ 649296 h 1996182"/>
              <a:gd name="connsiteX120" fmla="*/ 5158946 w 5251622"/>
              <a:gd name="connsiteY120" fmla="*/ 674009 h 1996182"/>
              <a:gd name="connsiteX121" fmla="*/ 5208373 w 5251622"/>
              <a:gd name="connsiteY121" fmla="*/ 704901 h 1996182"/>
              <a:gd name="connsiteX122" fmla="*/ 5220730 w 5251622"/>
              <a:gd name="connsiteY122" fmla="*/ 723437 h 1996182"/>
              <a:gd name="connsiteX123" fmla="*/ 5251622 w 5251622"/>
              <a:gd name="connsiteY123" fmla="*/ 741972 h 199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251622" h="1996182">
                <a:moveTo>
                  <a:pt x="0" y="1996182"/>
                </a:moveTo>
                <a:cubicBezTo>
                  <a:pt x="32342" y="1915332"/>
                  <a:pt x="-8673" y="2006103"/>
                  <a:pt x="30892" y="1946755"/>
                </a:cubicBezTo>
                <a:cubicBezTo>
                  <a:pt x="34505" y="1941336"/>
                  <a:pt x="34158" y="1934045"/>
                  <a:pt x="37071" y="1928220"/>
                </a:cubicBezTo>
                <a:cubicBezTo>
                  <a:pt x="40392" y="1921579"/>
                  <a:pt x="45743" y="1916132"/>
                  <a:pt x="49427" y="1909685"/>
                </a:cubicBezTo>
                <a:cubicBezTo>
                  <a:pt x="71111" y="1871738"/>
                  <a:pt x="50130" y="1896626"/>
                  <a:pt x="80319" y="1866437"/>
                </a:cubicBezTo>
                <a:cubicBezTo>
                  <a:pt x="82379" y="1856140"/>
                  <a:pt x="82811" y="1845378"/>
                  <a:pt x="86498" y="1835545"/>
                </a:cubicBezTo>
                <a:cubicBezTo>
                  <a:pt x="89105" y="1828592"/>
                  <a:pt x="94100" y="1822714"/>
                  <a:pt x="98854" y="1817009"/>
                </a:cubicBezTo>
                <a:cubicBezTo>
                  <a:pt x="116999" y="1795234"/>
                  <a:pt x="128632" y="1790979"/>
                  <a:pt x="154460" y="1773761"/>
                </a:cubicBezTo>
                <a:cubicBezTo>
                  <a:pt x="160638" y="1769642"/>
                  <a:pt x="167744" y="1766655"/>
                  <a:pt x="172995" y="1761404"/>
                </a:cubicBezTo>
                <a:cubicBezTo>
                  <a:pt x="199372" y="1735027"/>
                  <a:pt x="183417" y="1746114"/>
                  <a:pt x="222422" y="1730512"/>
                </a:cubicBezTo>
                <a:cubicBezTo>
                  <a:pt x="228600" y="1724334"/>
                  <a:pt x="235363" y="1718689"/>
                  <a:pt x="240957" y="1711977"/>
                </a:cubicBezTo>
                <a:cubicBezTo>
                  <a:pt x="245711" y="1706273"/>
                  <a:pt x="248063" y="1698693"/>
                  <a:pt x="253314" y="1693442"/>
                </a:cubicBezTo>
                <a:cubicBezTo>
                  <a:pt x="275575" y="1671181"/>
                  <a:pt x="275512" y="1680093"/>
                  <a:pt x="296563" y="1662550"/>
                </a:cubicBezTo>
                <a:cubicBezTo>
                  <a:pt x="303275" y="1656956"/>
                  <a:pt x="308386" y="1649609"/>
                  <a:pt x="315098" y="1644015"/>
                </a:cubicBezTo>
                <a:cubicBezTo>
                  <a:pt x="320802" y="1639261"/>
                  <a:pt x="327591" y="1635974"/>
                  <a:pt x="333633" y="1631658"/>
                </a:cubicBezTo>
                <a:cubicBezTo>
                  <a:pt x="342012" y="1625673"/>
                  <a:pt x="350108" y="1619301"/>
                  <a:pt x="358346" y="1613123"/>
                </a:cubicBezTo>
                <a:cubicBezTo>
                  <a:pt x="360406" y="1606945"/>
                  <a:pt x="359920" y="1599193"/>
                  <a:pt x="364525" y="1594588"/>
                </a:cubicBezTo>
                <a:cubicBezTo>
                  <a:pt x="369130" y="1589983"/>
                  <a:pt x="377074" y="1590974"/>
                  <a:pt x="383060" y="1588409"/>
                </a:cubicBezTo>
                <a:cubicBezTo>
                  <a:pt x="458898" y="1555907"/>
                  <a:pt x="364244" y="1594728"/>
                  <a:pt x="426309" y="1563696"/>
                </a:cubicBezTo>
                <a:cubicBezTo>
                  <a:pt x="432134" y="1560784"/>
                  <a:pt x="438666" y="1559577"/>
                  <a:pt x="444844" y="1557518"/>
                </a:cubicBezTo>
                <a:cubicBezTo>
                  <a:pt x="480885" y="1533490"/>
                  <a:pt x="444105" y="1554348"/>
                  <a:pt x="500449" y="1538982"/>
                </a:cubicBezTo>
                <a:cubicBezTo>
                  <a:pt x="511149" y="1536064"/>
                  <a:pt x="521044" y="1530745"/>
                  <a:pt x="531341" y="1526626"/>
                </a:cubicBezTo>
                <a:cubicBezTo>
                  <a:pt x="541638" y="1518388"/>
                  <a:pt x="551050" y="1508901"/>
                  <a:pt x="562233" y="1501912"/>
                </a:cubicBezTo>
                <a:cubicBezTo>
                  <a:pt x="567756" y="1498460"/>
                  <a:pt x="575114" y="1498965"/>
                  <a:pt x="580768" y="1495734"/>
                </a:cubicBezTo>
                <a:cubicBezTo>
                  <a:pt x="589708" y="1490625"/>
                  <a:pt x="596749" y="1482656"/>
                  <a:pt x="605481" y="1477199"/>
                </a:cubicBezTo>
                <a:cubicBezTo>
                  <a:pt x="627021" y="1463737"/>
                  <a:pt x="631188" y="1464594"/>
                  <a:pt x="654909" y="1458664"/>
                </a:cubicBezTo>
                <a:cubicBezTo>
                  <a:pt x="661087" y="1452485"/>
                  <a:pt x="667850" y="1446841"/>
                  <a:pt x="673444" y="1440128"/>
                </a:cubicBezTo>
                <a:cubicBezTo>
                  <a:pt x="678197" y="1434424"/>
                  <a:pt x="680002" y="1426231"/>
                  <a:pt x="685800" y="1421593"/>
                </a:cubicBezTo>
                <a:cubicBezTo>
                  <a:pt x="690886" y="1417525"/>
                  <a:pt x="698074" y="1417204"/>
                  <a:pt x="704336" y="1415415"/>
                </a:cubicBezTo>
                <a:cubicBezTo>
                  <a:pt x="738386" y="1405687"/>
                  <a:pt x="739838" y="1408038"/>
                  <a:pt x="784654" y="1403058"/>
                </a:cubicBezTo>
                <a:cubicBezTo>
                  <a:pt x="858140" y="1384686"/>
                  <a:pt x="817157" y="1392111"/>
                  <a:pt x="908222" y="1384523"/>
                </a:cubicBezTo>
                <a:cubicBezTo>
                  <a:pt x="918519" y="1380404"/>
                  <a:pt x="928414" y="1375084"/>
                  <a:pt x="939114" y="1372166"/>
                </a:cubicBezTo>
                <a:cubicBezTo>
                  <a:pt x="951200" y="1368870"/>
                  <a:pt x="963900" y="1368445"/>
                  <a:pt x="976184" y="1365988"/>
                </a:cubicBezTo>
                <a:cubicBezTo>
                  <a:pt x="984511" y="1364323"/>
                  <a:pt x="992660" y="1361869"/>
                  <a:pt x="1000898" y="1359809"/>
                </a:cubicBezTo>
                <a:lnTo>
                  <a:pt x="1087395" y="1365988"/>
                </a:lnTo>
                <a:cubicBezTo>
                  <a:pt x="1194397" y="1373122"/>
                  <a:pt x="1154603" y="1361616"/>
                  <a:pt x="1204784" y="1378345"/>
                </a:cubicBezTo>
                <a:cubicBezTo>
                  <a:pt x="1288233" y="1366423"/>
                  <a:pt x="1219123" y="1378927"/>
                  <a:pt x="1266568" y="1365988"/>
                </a:cubicBezTo>
                <a:cubicBezTo>
                  <a:pt x="1282952" y="1361520"/>
                  <a:pt x="1315995" y="1353631"/>
                  <a:pt x="1315995" y="1353631"/>
                </a:cubicBezTo>
                <a:cubicBezTo>
                  <a:pt x="1325564" y="1347252"/>
                  <a:pt x="1391373" y="1303955"/>
                  <a:pt x="1396314" y="1298026"/>
                </a:cubicBezTo>
                <a:cubicBezTo>
                  <a:pt x="1463144" y="1217829"/>
                  <a:pt x="1395552" y="1293150"/>
                  <a:pt x="1451919" y="1242420"/>
                </a:cubicBezTo>
                <a:cubicBezTo>
                  <a:pt x="1500948" y="1198294"/>
                  <a:pt x="1469671" y="1211789"/>
                  <a:pt x="1507525" y="1199172"/>
                </a:cubicBezTo>
                <a:cubicBezTo>
                  <a:pt x="1513703" y="1195053"/>
                  <a:pt x="1520809" y="1192066"/>
                  <a:pt x="1526060" y="1186815"/>
                </a:cubicBezTo>
                <a:cubicBezTo>
                  <a:pt x="1531311" y="1181564"/>
                  <a:pt x="1532619" y="1172919"/>
                  <a:pt x="1538417" y="1168280"/>
                </a:cubicBezTo>
                <a:cubicBezTo>
                  <a:pt x="1543502" y="1164212"/>
                  <a:pt x="1550774" y="1164161"/>
                  <a:pt x="1556952" y="1162101"/>
                </a:cubicBezTo>
                <a:cubicBezTo>
                  <a:pt x="1573428" y="1149744"/>
                  <a:pt x="1594022" y="1141507"/>
                  <a:pt x="1606379" y="1125031"/>
                </a:cubicBezTo>
                <a:cubicBezTo>
                  <a:pt x="1612557" y="1116793"/>
                  <a:pt x="1617004" y="1106910"/>
                  <a:pt x="1624914" y="1100318"/>
                </a:cubicBezTo>
                <a:cubicBezTo>
                  <a:pt x="1629917" y="1096149"/>
                  <a:pt x="1637271" y="1096199"/>
                  <a:pt x="1643449" y="1094139"/>
                </a:cubicBezTo>
                <a:cubicBezTo>
                  <a:pt x="1663790" y="1073798"/>
                  <a:pt x="1669493" y="1065671"/>
                  <a:pt x="1699054" y="1050891"/>
                </a:cubicBezTo>
                <a:cubicBezTo>
                  <a:pt x="1707292" y="1046772"/>
                  <a:pt x="1716273" y="1043887"/>
                  <a:pt x="1723768" y="1038534"/>
                </a:cubicBezTo>
                <a:cubicBezTo>
                  <a:pt x="1759191" y="1013232"/>
                  <a:pt x="1727566" y="1028558"/>
                  <a:pt x="1754660" y="1001464"/>
                </a:cubicBezTo>
                <a:cubicBezTo>
                  <a:pt x="1759911" y="996213"/>
                  <a:pt x="1767491" y="993861"/>
                  <a:pt x="1773195" y="989107"/>
                </a:cubicBezTo>
                <a:cubicBezTo>
                  <a:pt x="1791034" y="974241"/>
                  <a:pt x="1791937" y="970262"/>
                  <a:pt x="1804087" y="952037"/>
                </a:cubicBezTo>
                <a:cubicBezTo>
                  <a:pt x="1806146" y="945858"/>
                  <a:pt x="1806267" y="938642"/>
                  <a:pt x="1810265" y="933501"/>
                </a:cubicBezTo>
                <a:cubicBezTo>
                  <a:pt x="1817593" y="924079"/>
                  <a:pt x="1855172" y="886335"/>
                  <a:pt x="1872049" y="877896"/>
                </a:cubicBezTo>
                <a:cubicBezTo>
                  <a:pt x="1883699" y="872071"/>
                  <a:pt x="1898282" y="872764"/>
                  <a:pt x="1909119" y="865539"/>
                </a:cubicBezTo>
                <a:cubicBezTo>
                  <a:pt x="1915297" y="861420"/>
                  <a:pt x="1921012" y="856503"/>
                  <a:pt x="1927654" y="853182"/>
                </a:cubicBezTo>
                <a:cubicBezTo>
                  <a:pt x="1960611" y="836704"/>
                  <a:pt x="1932327" y="860364"/>
                  <a:pt x="1970903" y="834647"/>
                </a:cubicBezTo>
                <a:cubicBezTo>
                  <a:pt x="1988039" y="823223"/>
                  <a:pt x="2003194" y="809001"/>
                  <a:pt x="2020330" y="797577"/>
                </a:cubicBezTo>
                <a:cubicBezTo>
                  <a:pt x="2026508" y="793458"/>
                  <a:pt x="2033161" y="789974"/>
                  <a:pt x="2038865" y="785220"/>
                </a:cubicBezTo>
                <a:cubicBezTo>
                  <a:pt x="2086431" y="745581"/>
                  <a:pt x="2029919" y="785005"/>
                  <a:pt x="2075936" y="754328"/>
                </a:cubicBezTo>
                <a:cubicBezTo>
                  <a:pt x="2082114" y="746090"/>
                  <a:pt x="2089362" y="738555"/>
                  <a:pt x="2094471" y="729615"/>
                </a:cubicBezTo>
                <a:cubicBezTo>
                  <a:pt x="2097702" y="723961"/>
                  <a:pt x="2098084" y="717066"/>
                  <a:pt x="2100649" y="711080"/>
                </a:cubicBezTo>
                <a:cubicBezTo>
                  <a:pt x="2104277" y="702614"/>
                  <a:pt x="2108887" y="694604"/>
                  <a:pt x="2113006" y="686366"/>
                </a:cubicBezTo>
                <a:cubicBezTo>
                  <a:pt x="2116143" y="673816"/>
                  <a:pt x="2120042" y="655533"/>
                  <a:pt x="2125363" y="643118"/>
                </a:cubicBezTo>
                <a:cubicBezTo>
                  <a:pt x="2128991" y="634652"/>
                  <a:pt x="2134091" y="626870"/>
                  <a:pt x="2137719" y="618404"/>
                </a:cubicBezTo>
                <a:cubicBezTo>
                  <a:pt x="2149180" y="591661"/>
                  <a:pt x="2137635" y="604945"/>
                  <a:pt x="2156254" y="575155"/>
                </a:cubicBezTo>
                <a:cubicBezTo>
                  <a:pt x="2161712" y="566423"/>
                  <a:pt x="2168611" y="558680"/>
                  <a:pt x="2174790" y="550442"/>
                </a:cubicBezTo>
                <a:cubicBezTo>
                  <a:pt x="2176849" y="544264"/>
                  <a:pt x="2178056" y="537732"/>
                  <a:pt x="2180968" y="531907"/>
                </a:cubicBezTo>
                <a:cubicBezTo>
                  <a:pt x="2186338" y="521166"/>
                  <a:pt x="2194884" y="512100"/>
                  <a:pt x="2199503" y="501015"/>
                </a:cubicBezTo>
                <a:cubicBezTo>
                  <a:pt x="2222619" y="445537"/>
                  <a:pt x="2200100" y="473249"/>
                  <a:pt x="2224217" y="433053"/>
                </a:cubicBezTo>
                <a:cubicBezTo>
                  <a:pt x="2231858" y="420318"/>
                  <a:pt x="2240692" y="408339"/>
                  <a:pt x="2248930" y="395982"/>
                </a:cubicBezTo>
                <a:lnTo>
                  <a:pt x="2261287" y="377447"/>
                </a:lnTo>
                <a:cubicBezTo>
                  <a:pt x="2265406" y="350674"/>
                  <a:pt x="2268332" y="323690"/>
                  <a:pt x="2273644" y="297128"/>
                </a:cubicBezTo>
                <a:cubicBezTo>
                  <a:pt x="2277308" y="278810"/>
                  <a:pt x="2289116" y="241471"/>
                  <a:pt x="2298357" y="222988"/>
                </a:cubicBezTo>
                <a:cubicBezTo>
                  <a:pt x="2301678" y="216346"/>
                  <a:pt x="2306595" y="210631"/>
                  <a:pt x="2310714" y="204453"/>
                </a:cubicBezTo>
                <a:cubicBezTo>
                  <a:pt x="2312773" y="179739"/>
                  <a:pt x="2313614" y="154894"/>
                  <a:pt x="2316892" y="130312"/>
                </a:cubicBezTo>
                <a:cubicBezTo>
                  <a:pt x="2318398" y="119014"/>
                  <a:pt x="2330885" y="95012"/>
                  <a:pt x="2335427" y="87064"/>
                </a:cubicBezTo>
                <a:cubicBezTo>
                  <a:pt x="2339111" y="80617"/>
                  <a:pt x="2342533" y="73779"/>
                  <a:pt x="2347784" y="68528"/>
                </a:cubicBezTo>
                <a:cubicBezTo>
                  <a:pt x="2353034" y="63278"/>
                  <a:pt x="2360615" y="60926"/>
                  <a:pt x="2366319" y="56172"/>
                </a:cubicBezTo>
                <a:cubicBezTo>
                  <a:pt x="2373031" y="50578"/>
                  <a:pt x="2377039" y="41545"/>
                  <a:pt x="2384854" y="37637"/>
                </a:cubicBezTo>
                <a:cubicBezTo>
                  <a:pt x="2394247" y="32941"/>
                  <a:pt x="2405615" y="34221"/>
                  <a:pt x="2415746" y="31458"/>
                </a:cubicBezTo>
                <a:cubicBezTo>
                  <a:pt x="2428312" y="28031"/>
                  <a:pt x="2452817" y="19101"/>
                  <a:pt x="2452817" y="19101"/>
                </a:cubicBezTo>
                <a:lnTo>
                  <a:pt x="2576384" y="37637"/>
                </a:lnTo>
                <a:cubicBezTo>
                  <a:pt x="2586753" y="39296"/>
                  <a:pt x="2596775" y="43815"/>
                  <a:pt x="2607276" y="43815"/>
                </a:cubicBezTo>
                <a:cubicBezTo>
                  <a:pt x="2691739" y="43815"/>
                  <a:pt x="2776152" y="39696"/>
                  <a:pt x="2860590" y="37637"/>
                </a:cubicBezTo>
                <a:cubicBezTo>
                  <a:pt x="2870887" y="35577"/>
                  <a:pt x="2881086" y="32943"/>
                  <a:pt x="2891481" y="31458"/>
                </a:cubicBezTo>
                <a:cubicBezTo>
                  <a:pt x="2909943" y="28821"/>
                  <a:pt x="2928565" y="27459"/>
                  <a:pt x="2947087" y="25280"/>
                </a:cubicBezTo>
                <a:lnTo>
                  <a:pt x="2996514" y="19101"/>
                </a:lnTo>
                <a:cubicBezTo>
                  <a:pt x="3002692" y="14982"/>
                  <a:pt x="3007692" y="7748"/>
                  <a:pt x="3015049" y="6745"/>
                </a:cubicBezTo>
                <a:cubicBezTo>
                  <a:pt x="3102199" y="-5139"/>
                  <a:pt x="3141664" y="1181"/>
                  <a:pt x="3225114" y="6745"/>
                </a:cubicBezTo>
                <a:cubicBezTo>
                  <a:pt x="3231292" y="10864"/>
                  <a:pt x="3237008" y="15780"/>
                  <a:pt x="3243649" y="19101"/>
                </a:cubicBezTo>
                <a:cubicBezTo>
                  <a:pt x="3249474" y="22014"/>
                  <a:pt x="3256765" y="21667"/>
                  <a:pt x="3262184" y="25280"/>
                </a:cubicBezTo>
                <a:cubicBezTo>
                  <a:pt x="3269454" y="30127"/>
                  <a:pt x="3274007" y="38221"/>
                  <a:pt x="3280719" y="43815"/>
                </a:cubicBezTo>
                <a:cubicBezTo>
                  <a:pt x="3322249" y="78424"/>
                  <a:pt x="3273596" y="31589"/>
                  <a:pt x="3323968" y="68528"/>
                </a:cubicBezTo>
                <a:cubicBezTo>
                  <a:pt x="3347572" y="85837"/>
                  <a:pt x="3371232" y="103437"/>
                  <a:pt x="3391930" y="124134"/>
                </a:cubicBezTo>
                <a:cubicBezTo>
                  <a:pt x="3400168" y="132372"/>
                  <a:pt x="3407876" y="141175"/>
                  <a:pt x="3416644" y="148847"/>
                </a:cubicBezTo>
                <a:cubicBezTo>
                  <a:pt x="3435092" y="164989"/>
                  <a:pt x="3469716" y="186829"/>
                  <a:pt x="3490784" y="192096"/>
                </a:cubicBezTo>
                <a:cubicBezTo>
                  <a:pt x="3542696" y="205073"/>
                  <a:pt x="3525810" y="202441"/>
                  <a:pt x="3614352" y="204453"/>
                </a:cubicBezTo>
                <a:lnTo>
                  <a:pt x="4059195" y="210631"/>
                </a:lnTo>
                <a:lnTo>
                  <a:pt x="4275438" y="222988"/>
                </a:lnTo>
                <a:cubicBezTo>
                  <a:pt x="4285910" y="223773"/>
                  <a:pt x="4296199" y="226403"/>
                  <a:pt x="4306330" y="229166"/>
                </a:cubicBezTo>
                <a:cubicBezTo>
                  <a:pt x="4318896" y="232593"/>
                  <a:pt x="4343400" y="241523"/>
                  <a:pt x="4343400" y="241523"/>
                </a:cubicBezTo>
                <a:cubicBezTo>
                  <a:pt x="4349579" y="245642"/>
                  <a:pt x="4355294" y="250559"/>
                  <a:pt x="4361936" y="253880"/>
                </a:cubicBezTo>
                <a:cubicBezTo>
                  <a:pt x="4373275" y="259549"/>
                  <a:pt x="4401753" y="264956"/>
                  <a:pt x="4411363" y="266237"/>
                </a:cubicBezTo>
                <a:cubicBezTo>
                  <a:pt x="4559916" y="286045"/>
                  <a:pt x="4407755" y="261517"/>
                  <a:pt x="4510217" y="278593"/>
                </a:cubicBezTo>
                <a:cubicBezTo>
                  <a:pt x="4524157" y="320414"/>
                  <a:pt x="4504514" y="277960"/>
                  <a:pt x="4534930" y="303307"/>
                </a:cubicBezTo>
                <a:cubicBezTo>
                  <a:pt x="4542840" y="309899"/>
                  <a:pt x="4547560" y="319584"/>
                  <a:pt x="4553465" y="328020"/>
                </a:cubicBezTo>
                <a:cubicBezTo>
                  <a:pt x="4561982" y="340187"/>
                  <a:pt x="4578179" y="365091"/>
                  <a:pt x="4578179" y="365091"/>
                </a:cubicBezTo>
                <a:lnTo>
                  <a:pt x="4596714" y="420696"/>
                </a:lnTo>
                <a:cubicBezTo>
                  <a:pt x="4598773" y="426874"/>
                  <a:pt x="4598287" y="434626"/>
                  <a:pt x="4602892" y="439231"/>
                </a:cubicBezTo>
                <a:cubicBezTo>
                  <a:pt x="4609070" y="445409"/>
                  <a:pt x="4615833" y="451054"/>
                  <a:pt x="4621427" y="457766"/>
                </a:cubicBezTo>
                <a:cubicBezTo>
                  <a:pt x="4635244" y="474346"/>
                  <a:pt x="4628628" y="480420"/>
                  <a:pt x="4652319" y="482480"/>
                </a:cubicBezTo>
                <a:cubicBezTo>
                  <a:pt x="4693405" y="486053"/>
                  <a:pt x="4734698" y="486599"/>
                  <a:pt x="4775887" y="488658"/>
                </a:cubicBezTo>
                <a:cubicBezTo>
                  <a:pt x="4935783" y="552617"/>
                  <a:pt x="4714936" y="470330"/>
                  <a:pt x="4936525" y="525728"/>
                </a:cubicBezTo>
                <a:cubicBezTo>
                  <a:pt x="4946515" y="528225"/>
                  <a:pt x="4952859" y="538279"/>
                  <a:pt x="4961238" y="544264"/>
                </a:cubicBezTo>
                <a:cubicBezTo>
                  <a:pt x="4982195" y="559233"/>
                  <a:pt x="4975358" y="555148"/>
                  <a:pt x="4998309" y="562799"/>
                </a:cubicBezTo>
                <a:cubicBezTo>
                  <a:pt x="5014785" y="575156"/>
                  <a:pt x="5029316" y="590659"/>
                  <a:pt x="5047736" y="599869"/>
                </a:cubicBezTo>
                <a:cubicBezTo>
                  <a:pt x="5055974" y="603988"/>
                  <a:pt x="5064639" y="607345"/>
                  <a:pt x="5072449" y="612226"/>
                </a:cubicBezTo>
                <a:cubicBezTo>
                  <a:pt x="5081181" y="617684"/>
                  <a:pt x="5088431" y="625303"/>
                  <a:pt x="5097163" y="630761"/>
                </a:cubicBezTo>
                <a:cubicBezTo>
                  <a:pt x="5114616" y="641669"/>
                  <a:pt x="5122391" y="643290"/>
                  <a:pt x="5140411" y="649296"/>
                </a:cubicBezTo>
                <a:cubicBezTo>
                  <a:pt x="5146589" y="657534"/>
                  <a:pt x="5151665" y="666728"/>
                  <a:pt x="5158946" y="674009"/>
                </a:cubicBezTo>
                <a:cubicBezTo>
                  <a:pt x="5174989" y="690052"/>
                  <a:pt x="5188794" y="695112"/>
                  <a:pt x="5208373" y="704901"/>
                </a:cubicBezTo>
                <a:cubicBezTo>
                  <a:pt x="5212492" y="711080"/>
                  <a:pt x="5215479" y="718186"/>
                  <a:pt x="5220730" y="723437"/>
                </a:cubicBezTo>
                <a:cubicBezTo>
                  <a:pt x="5228183" y="730890"/>
                  <a:pt x="5241874" y="737097"/>
                  <a:pt x="5251622" y="7419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027481" y="3719384"/>
            <a:ext cx="5511038" cy="2335427"/>
          </a:xfrm>
          <a:custGeom>
            <a:avLst/>
            <a:gdLst>
              <a:gd name="connsiteX0" fmla="*/ 18460 w 5511038"/>
              <a:gd name="connsiteY0" fmla="*/ 2335427 h 2335427"/>
              <a:gd name="connsiteX1" fmla="*/ 12281 w 5511038"/>
              <a:gd name="connsiteY1" fmla="*/ 2143897 h 2335427"/>
              <a:gd name="connsiteX2" fmla="*/ 30816 w 5511038"/>
              <a:gd name="connsiteY2" fmla="*/ 2001794 h 2335427"/>
              <a:gd name="connsiteX3" fmla="*/ 61708 w 5511038"/>
              <a:gd name="connsiteY3" fmla="*/ 1946189 h 2335427"/>
              <a:gd name="connsiteX4" fmla="*/ 86422 w 5511038"/>
              <a:gd name="connsiteY4" fmla="*/ 1890584 h 2335427"/>
              <a:gd name="connsiteX5" fmla="*/ 148205 w 5511038"/>
              <a:gd name="connsiteY5" fmla="*/ 1779373 h 2335427"/>
              <a:gd name="connsiteX6" fmla="*/ 203811 w 5511038"/>
              <a:gd name="connsiteY6" fmla="*/ 1668162 h 2335427"/>
              <a:gd name="connsiteX7" fmla="*/ 228524 w 5511038"/>
              <a:gd name="connsiteY7" fmla="*/ 1587843 h 2335427"/>
              <a:gd name="connsiteX8" fmla="*/ 240881 w 5511038"/>
              <a:gd name="connsiteY8" fmla="*/ 1550773 h 2335427"/>
              <a:gd name="connsiteX9" fmla="*/ 271773 w 5511038"/>
              <a:gd name="connsiteY9" fmla="*/ 1476632 h 2335427"/>
              <a:gd name="connsiteX10" fmla="*/ 290308 w 5511038"/>
              <a:gd name="connsiteY10" fmla="*/ 1458097 h 2335427"/>
              <a:gd name="connsiteX11" fmla="*/ 302665 w 5511038"/>
              <a:gd name="connsiteY11" fmla="*/ 1421027 h 2335427"/>
              <a:gd name="connsiteX12" fmla="*/ 401519 w 5511038"/>
              <a:gd name="connsiteY12" fmla="*/ 1315994 h 2335427"/>
              <a:gd name="connsiteX13" fmla="*/ 407697 w 5511038"/>
              <a:gd name="connsiteY13" fmla="*/ 1297459 h 2335427"/>
              <a:gd name="connsiteX14" fmla="*/ 420054 w 5511038"/>
              <a:gd name="connsiteY14" fmla="*/ 1278924 h 2335427"/>
              <a:gd name="connsiteX15" fmla="*/ 426233 w 5511038"/>
              <a:gd name="connsiteY15" fmla="*/ 1149178 h 2335427"/>
              <a:gd name="connsiteX16" fmla="*/ 444768 w 5511038"/>
              <a:gd name="connsiteY16" fmla="*/ 1130643 h 2335427"/>
              <a:gd name="connsiteX17" fmla="*/ 475660 w 5511038"/>
              <a:gd name="connsiteY17" fmla="*/ 1099751 h 2335427"/>
              <a:gd name="connsiteX18" fmla="*/ 488016 w 5511038"/>
              <a:gd name="connsiteY18" fmla="*/ 1075038 h 2335427"/>
              <a:gd name="connsiteX19" fmla="*/ 531265 w 5511038"/>
              <a:gd name="connsiteY19" fmla="*/ 1013254 h 2335427"/>
              <a:gd name="connsiteX20" fmla="*/ 543622 w 5511038"/>
              <a:gd name="connsiteY20" fmla="*/ 994719 h 2335427"/>
              <a:gd name="connsiteX21" fmla="*/ 549800 w 5511038"/>
              <a:gd name="connsiteY21" fmla="*/ 976184 h 2335427"/>
              <a:gd name="connsiteX22" fmla="*/ 593049 w 5511038"/>
              <a:gd name="connsiteY22" fmla="*/ 902043 h 2335427"/>
              <a:gd name="connsiteX23" fmla="*/ 611584 w 5511038"/>
              <a:gd name="connsiteY23" fmla="*/ 883508 h 2335427"/>
              <a:gd name="connsiteX24" fmla="*/ 623941 w 5511038"/>
              <a:gd name="connsiteY24" fmla="*/ 864973 h 2335427"/>
              <a:gd name="connsiteX25" fmla="*/ 642476 w 5511038"/>
              <a:gd name="connsiteY25" fmla="*/ 852616 h 2335427"/>
              <a:gd name="connsiteX26" fmla="*/ 661011 w 5511038"/>
              <a:gd name="connsiteY26" fmla="*/ 834081 h 2335427"/>
              <a:gd name="connsiteX27" fmla="*/ 667189 w 5511038"/>
              <a:gd name="connsiteY27" fmla="*/ 809367 h 2335427"/>
              <a:gd name="connsiteX28" fmla="*/ 685724 w 5511038"/>
              <a:gd name="connsiteY28" fmla="*/ 784654 h 2335427"/>
              <a:gd name="connsiteX29" fmla="*/ 698081 w 5511038"/>
              <a:gd name="connsiteY29" fmla="*/ 766119 h 2335427"/>
              <a:gd name="connsiteX30" fmla="*/ 710438 w 5511038"/>
              <a:gd name="connsiteY30" fmla="*/ 741405 h 2335427"/>
              <a:gd name="connsiteX31" fmla="*/ 722795 w 5511038"/>
              <a:gd name="connsiteY31" fmla="*/ 710513 h 2335427"/>
              <a:gd name="connsiteX32" fmla="*/ 741330 w 5511038"/>
              <a:gd name="connsiteY32" fmla="*/ 691978 h 2335427"/>
              <a:gd name="connsiteX33" fmla="*/ 772222 w 5511038"/>
              <a:gd name="connsiteY33" fmla="*/ 636373 h 2335427"/>
              <a:gd name="connsiteX34" fmla="*/ 815470 w 5511038"/>
              <a:gd name="connsiteY34" fmla="*/ 611659 h 2335427"/>
              <a:gd name="connsiteX35" fmla="*/ 846362 w 5511038"/>
              <a:gd name="connsiteY35" fmla="*/ 593124 h 2335427"/>
              <a:gd name="connsiteX36" fmla="*/ 895789 w 5511038"/>
              <a:gd name="connsiteY36" fmla="*/ 556054 h 2335427"/>
              <a:gd name="connsiteX37" fmla="*/ 908146 w 5511038"/>
              <a:gd name="connsiteY37" fmla="*/ 537519 h 2335427"/>
              <a:gd name="connsiteX38" fmla="*/ 957573 w 5511038"/>
              <a:gd name="connsiteY38" fmla="*/ 525162 h 2335427"/>
              <a:gd name="connsiteX39" fmla="*/ 1025535 w 5511038"/>
              <a:gd name="connsiteY39" fmla="*/ 512805 h 2335427"/>
              <a:gd name="connsiteX40" fmla="*/ 1050249 w 5511038"/>
              <a:gd name="connsiteY40" fmla="*/ 506627 h 2335427"/>
              <a:gd name="connsiteX41" fmla="*/ 1130568 w 5511038"/>
              <a:gd name="connsiteY41" fmla="*/ 463378 h 2335427"/>
              <a:gd name="connsiteX42" fmla="*/ 1179995 w 5511038"/>
              <a:gd name="connsiteY42" fmla="*/ 438665 h 2335427"/>
              <a:gd name="connsiteX43" fmla="*/ 1217065 w 5511038"/>
              <a:gd name="connsiteY43" fmla="*/ 426308 h 2335427"/>
              <a:gd name="connsiteX44" fmla="*/ 1235600 w 5511038"/>
              <a:gd name="connsiteY44" fmla="*/ 407773 h 2335427"/>
              <a:gd name="connsiteX45" fmla="*/ 1254135 w 5511038"/>
              <a:gd name="connsiteY45" fmla="*/ 401594 h 2335427"/>
              <a:gd name="connsiteX46" fmla="*/ 1303562 w 5511038"/>
              <a:gd name="connsiteY46" fmla="*/ 389238 h 2335427"/>
              <a:gd name="connsiteX47" fmla="*/ 1322097 w 5511038"/>
              <a:gd name="connsiteY47" fmla="*/ 376881 h 2335427"/>
              <a:gd name="connsiteX48" fmla="*/ 1359168 w 5511038"/>
              <a:gd name="connsiteY48" fmla="*/ 364524 h 2335427"/>
              <a:gd name="connsiteX49" fmla="*/ 1371524 w 5511038"/>
              <a:gd name="connsiteY49" fmla="*/ 345989 h 2335427"/>
              <a:gd name="connsiteX50" fmla="*/ 1390060 w 5511038"/>
              <a:gd name="connsiteY50" fmla="*/ 339811 h 2335427"/>
              <a:gd name="connsiteX51" fmla="*/ 1439487 w 5511038"/>
              <a:gd name="connsiteY51" fmla="*/ 327454 h 2335427"/>
              <a:gd name="connsiteX52" fmla="*/ 1643373 w 5511038"/>
              <a:gd name="connsiteY52" fmla="*/ 315097 h 2335427"/>
              <a:gd name="connsiteX53" fmla="*/ 1834903 w 5511038"/>
              <a:gd name="connsiteY53" fmla="*/ 296562 h 2335427"/>
              <a:gd name="connsiteX54" fmla="*/ 1853438 w 5511038"/>
              <a:gd name="connsiteY54" fmla="*/ 290384 h 2335427"/>
              <a:gd name="connsiteX55" fmla="*/ 1896687 w 5511038"/>
              <a:gd name="connsiteY55" fmla="*/ 278027 h 2335427"/>
              <a:gd name="connsiteX56" fmla="*/ 2057324 w 5511038"/>
              <a:gd name="connsiteY56" fmla="*/ 278027 h 2335427"/>
              <a:gd name="connsiteX57" fmla="*/ 2112930 w 5511038"/>
              <a:gd name="connsiteY57" fmla="*/ 247135 h 2335427"/>
              <a:gd name="connsiteX58" fmla="*/ 2168535 w 5511038"/>
              <a:gd name="connsiteY58" fmla="*/ 234778 h 2335427"/>
              <a:gd name="connsiteX59" fmla="*/ 2211784 w 5511038"/>
              <a:gd name="connsiteY59" fmla="*/ 210065 h 2335427"/>
              <a:gd name="connsiteX60" fmla="*/ 2230319 w 5511038"/>
              <a:gd name="connsiteY60" fmla="*/ 203886 h 2335427"/>
              <a:gd name="connsiteX61" fmla="*/ 2279746 w 5511038"/>
              <a:gd name="connsiteY61" fmla="*/ 179173 h 2335427"/>
              <a:gd name="connsiteX62" fmla="*/ 2298281 w 5511038"/>
              <a:gd name="connsiteY62" fmla="*/ 166816 h 2335427"/>
              <a:gd name="connsiteX63" fmla="*/ 2341530 w 5511038"/>
              <a:gd name="connsiteY63" fmla="*/ 160638 h 2335427"/>
              <a:gd name="connsiteX64" fmla="*/ 2397135 w 5511038"/>
              <a:gd name="connsiteY64" fmla="*/ 117389 h 2335427"/>
              <a:gd name="connsiteX65" fmla="*/ 2471276 w 5511038"/>
              <a:gd name="connsiteY65" fmla="*/ 43248 h 2335427"/>
              <a:gd name="connsiteX66" fmla="*/ 2508346 w 5511038"/>
              <a:gd name="connsiteY66" fmla="*/ 12357 h 2335427"/>
              <a:gd name="connsiteX67" fmla="*/ 2557773 w 5511038"/>
              <a:gd name="connsiteY67" fmla="*/ 0 h 2335427"/>
              <a:gd name="connsiteX68" fmla="*/ 2786373 w 5511038"/>
              <a:gd name="connsiteY68" fmla="*/ 18535 h 2335427"/>
              <a:gd name="connsiteX69" fmla="*/ 2804908 w 5511038"/>
              <a:gd name="connsiteY69" fmla="*/ 24713 h 2335427"/>
              <a:gd name="connsiteX70" fmla="*/ 2829622 w 5511038"/>
              <a:gd name="connsiteY70" fmla="*/ 43248 h 2335427"/>
              <a:gd name="connsiteX71" fmla="*/ 2854335 w 5511038"/>
              <a:gd name="connsiteY71" fmla="*/ 49427 h 2335427"/>
              <a:gd name="connsiteX72" fmla="*/ 2872870 w 5511038"/>
              <a:gd name="connsiteY72" fmla="*/ 55605 h 2335427"/>
              <a:gd name="connsiteX73" fmla="*/ 3348605 w 5511038"/>
              <a:gd name="connsiteY73" fmla="*/ 55605 h 2335427"/>
              <a:gd name="connsiteX74" fmla="*/ 3416568 w 5511038"/>
              <a:gd name="connsiteY74" fmla="*/ 74140 h 2335427"/>
              <a:gd name="connsiteX75" fmla="*/ 3515422 w 5511038"/>
              <a:gd name="connsiteY75" fmla="*/ 67962 h 2335427"/>
              <a:gd name="connsiteX76" fmla="*/ 3546314 w 5511038"/>
              <a:gd name="connsiteY76" fmla="*/ 55605 h 2335427"/>
              <a:gd name="connsiteX77" fmla="*/ 3577205 w 5511038"/>
              <a:gd name="connsiteY77" fmla="*/ 49427 h 2335427"/>
              <a:gd name="connsiteX78" fmla="*/ 4065297 w 5511038"/>
              <a:gd name="connsiteY78" fmla="*/ 61784 h 2335427"/>
              <a:gd name="connsiteX79" fmla="*/ 4287719 w 5511038"/>
              <a:gd name="connsiteY79" fmla="*/ 67962 h 2335427"/>
              <a:gd name="connsiteX80" fmla="*/ 4442178 w 5511038"/>
              <a:gd name="connsiteY80" fmla="*/ 61784 h 2335427"/>
              <a:gd name="connsiteX81" fmla="*/ 4460714 w 5511038"/>
              <a:gd name="connsiteY81" fmla="*/ 55605 h 2335427"/>
              <a:gd name="connsiteX82" fmla="*/ 4516319 w 5511038"/>
              <a:gd name="connsiteY82" fmla="*/ 49427 h 2335427"/>
              <a:gd name="connsiteX83" fmla="*/ 4744919 w 5511038"/>
              <a:gd name="connsiteY83" fmla="*/ 55605 h 2335427"/>
              <a:gd name="connsiteX84" fmla="*/ 4763454 w 5511038"/>
              <a:gd name="connsiteY84" fmla="*/ 67962 h 2335427"/>
              <a:gd name="connsiteX85" fmla="*/ 4843773 w 5511038"/>
              <a:gd name="connsiteY85" fmla="*/ 86497 h 2335427"/>
              <a:gd name="connsiteX86" fmla="*/ 5004411 w 5511038"/>
              <a:gd name="connsiteY86" fmla="*/ 80319 h 2335427"/>
              <a:gd name="connsiteX87" fmla="*/ 5041481 w 5511038"/>
              <a:gd name="connsiteY87" fmla="*/ 67962 h 2335427"/>
              <a:gd name="connsiteX88" fmla="*/ 5103265 w 5511038"/>
              <a:gd name="connsiteY88" fmla="*/ 55605 h 2335427"/>
              <a:gd name="connsiteX89" fmla="*/ 5214476 w 5511038"/>
              <a:gd name="connsiteY89" fmla="*/ 49427 h 2335427"/>
              <a:gd name="connsiteX90" fmla="*/ 5362757 w 5511038"/>
              <a:gd name="connsiteY90" fmla="*/ 37070 h 2335427"/>
              <a:gd name="connsiteX91" fmla="*/ 5449254 w 5511038"/>
              <a:gd name="connsiteY91" fmla="*/ 30892 h 2335427"/>
              <a:gd name="connsiteX92" fmla="*/ 5511038 w 5511038"/>
              <a:gd name="connsiteY92" fmla="*/ 18535 h 233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511038" h="2335427">
                <a:moveTo>
                  <a:pt x="18460" y="2335427"/>
                </a:moveTo>
                <a:cubicBezTo>
                  <a:pt x="-13434" y="2255694"/>
                  <a:pt x="3915" y="2311213"/>
                  <a:pt x="12281" y="2143897"/>
                </a:cubicBezTo>
                <a:cubicBezTo>
                  <a:pt x="15355" y="2082428"/>
                  <a:pt x="15118" y="2056737"/>
                  <a:pt x="30816" y="2001794"/>
                </a:cubicBezTo>
                <a:cubicBezTo>
                  <a:pt x="45796" y="1949361"/>
                  <a:pt x="37633" y="1990898"/>
                  <a:pt x="61708" y="1946189"/>
                </a:cubicBezTo>
                <a:cubicBezTo>
                  <a:pt x="71324" y="1928330"/>
                  <a:pt x="77085" y="1908591"/>
                  <a:pt x="86422" y="1890584"/>
                </a:cubicBezTo>
                <a:cubicBezTo>
                  <a:pt x="105943" y="1852937"/>
                  <a:pt x="127611" y="1816443"/>
                  <a:pt x="148205" y="1779373"/>
                </a:cubicBezTo>
                <a:cubicBezTo>
                  <a:pt x="174430" y="1732168"/>
                  <a:pt x="184373" y="1718146"/>
                  <a:pt x="203811" y="1668162"/>
                </a:cubicBezTo>
                <a:cubicBezTo>
                  <a:pt x="235079" y="1587759"/>
                  <a:pt x="213241" y="1638788"/>
                  <a:pt x="228524" y="1587843"/>
                </a:cubicBezTo>
                <a:cubicBezTo>
                  <a:pt x="232267" y="1575367"/>
                  <a:pt x="237138" y="1563249"/>
                  <a:pt x="240881" y="1550773"/>
                </a:cubicBezTo>
                <a:cubicBezTo>
                  <a:pt x="248936" y="1523924"/>
                  <a:pt x="248885" y="1499520"/>
                  <a:pt x="271773" y="1476632"/>
                </a:cubicBezTo>
                <a:lnTo>
                  <a:pt x="290308" y="1458097"/>
                </a:lnTo>
                <a:cubicBezTo>
                  <a:pt x="294427" y="1445740"/>
                  <a:pt x="294134" y="1430870"/>
                  <a:pt x="302665" y="1421027"/>
                </a:cubicBezTo>
                <a:cubicBezTo>
                  <a:pt x="387847" y="1322740"/>
                  <a:pt x="348971" y="1351027"/>
                  <a:pt x="401519" y="1315994"/>
                </a:cubicBezTo>
                <a:cubicBezTo>
                  <a:pt x="403578" y="1309816"/>
                  <a:pt x="404785" y="1303284"/>
                  <a:pt x="407697" y="1297459"/>
                </a:cubicBezTo>
                <a:cubicBezTo>
                  <a:pt x="411018" y="1290817"/>
                  <a:pt x="419133" y="1286292"/>
                  <a:pt x="420054" y="1278924"/>
                </a:cubicBezTo>
                <a:cubicBezTo>
                  <a:pt x="425425" y="1235961"/>
                  <a:pt x="419115" y="1191887"/>
                  <a:pt x="426233" y="1149178"/>
                </a:cubicBezTo>
                <a:cubicBezTo>
                  <a:pt x="427669" y="1140559"/>
                  <a:pt x="439174" y="1137355"/>
                  <a:pt x="444768" y="1130643"/>
                </a:cubicBezTo>
                <a:cubicBezTo>
                  <a:pt x="470511" y="1099751"/>
                  <a:pt x="441677" y="1122406"/>
                  <a:pt x="475660" y="1099751"/>
                </a:cubicBezTo>
                <a:cubicBezTo>
                  <a:pt x="479779" y="1091513"/>
                  <a:pt x="483278" y="1082935"/>
                  <a:pt x="488016" y="1075038"/>
                </a:cubicBezTo>
                <a:cubicBezTo>
                  <a:pt x="509320" y="1039531"/>
                  <a:pt x="510144" y="1042823"/>
                  <a:pt x="531265" y="1013254"/>
                </a:cubicBezTo>
                <a:cubicBezTo>
                  <a:pt x="535581" y="1007212"/>
                  <a:pt x="539503" y="1000897"/>
                  <a:pt x="543622" y="994719"/>
                </a:cubicBezTo>
                <a:cubicBezTo>
                  <a:pt x="545681" y="988541"/>
                  <a:pt x="547105" y="982113"/>
                  <a:pt x="549800" y="976184"/>
                </a:cubicBezTo>
                <a:cubicBezTo>
                  <a:pt x="564906" y="942951"/>
                  <a:pt x="571407" y="927292"/>
                  <a:pt x="593049" y="902043"/>
                </a:cubicBezTo>
                <a:cubicBezTo>
                  <a:pt x="598735" y="895409"/>
                  <a:pt x="605990" y="890220"/>
                  <a:pt x="611584" y="883508"/>
                </a:cubicBezTo>
                <a:cubicBezTo>
                  <a:pt x="616338" y="877804"/>
                  <a:pt x="618690" y="870224"/>
                  <a:pt x="623941" y="864973"/>
                </a:cubicBezTo>
                <a:cubicBezTo>
                  <a:pt x="629192" y="859722"/>
                  <a:pt x="636772" y="857370"/>
                  <a:pt x="642476" y="852616"/>
                </a:cubicBezTo>
                <a:cubicBezTo>
                  <a:pt x="649188" y="847022"/>
                  <a:pt x="654833" y="840259"/>
                  <a:pt x="661011" y="834081"/>
                </a:cubicBezTo>
                <a:cubicBezTo>
                  <a:pt x="663070" y="825843"/>
                  <a:pt x="663392" y="816962"/>
                  <a:pt x="667189" y="809367"/>
                </a:cubicBezTo>
                <a:cubicBezTo>
                  <a:pt x="671794" y="800157"/>
                  <a:pt x="679739" y="793033"/>
                  <a:pt x="685724" y="784654"/>
                </a:cubicBezTo>
                <a:cubicBezTo>
                  <a:pt x="690040" y="778612"/>
                  <a:pt x="694397" y="772566"/>
                  <a:pt x="698081" y="766119"/>
                </a:cubicBezTo>
                <a:cubicBezTo>
                  <a:pt x="702651" y="758122"/>
                  <a:pt x="706697" y="749822"/>
                  <a:pt x="710438" y="741405"/>
                </a:cubicBezTo>
                <a:cubicBezTo>
                  <a:pt x="714942" y="731270"/>
                  <a:pt x="716917" y="719918"/>
                  <a:pt x="722795" y="710513"/>
                </a:cubicBezTo>
                <a:cubicBezTo>
                  <a:pt x="727426" y="703104"/>
                  <a:pt x="735152" y="698156"/>
                  <a:pt x="741330" y="691978"/>
                </a:cubicBezTo>
                <a:cubicBezTo>
                  <a:pt x="747236" y="674259"/>
                  <a:pt x="755225" y="644872"/>
                  <a:pt x="772222" y="636373"/>
                </a:cubicBezTo>
                <a:cubicBezTo>
                  <a:pt x="814414" y="615276"/>
                  <a:pt x="780535" y="633494"/>
                  <a:pt x="815470" y="611659"/>
                </a:cubicBezTo>
                <a:cubicBezTo>
                  <a:pt x="825653" y="605294"/>
                  <a:pt x="836489" y="599959"/>
                  <a:pt x="846362" y="593124"/>
                </a:cubicBezTo>
                <a:cubicBezTo>
                  <a:pt x="863295" y="581401"/>
                  <a:pt x="884365" y="573190"/>
                  <a:pt x="895789" y="556054"/>
                </a:cubicBezTo>
                <a:cubicBezTo>
                  <a:pt x="899908" y="549876"/>
                  <a:pt x="901504" y="540840"/>
                  <a:pt x="908146" y="537519"/>
                </a:cubicBezTo>
                <a:cubicBezTo>
                  <a:pt x="923336" y="529924"/>
                  <a:pt x="941462" y="530532"/>
                  <a:pt x="957573" y="525162"/>
                </a:cubicBezTo>
                <a:cubicBezTo>
                  <a:pt x="997340" y="511907"/>
                  <a:pt x="955675" y="524448"/>
                  <a:pt x="1025535" y="512805"/>
                </a:cubicBezTo>
                <a:cubicBezTo>
                  <a:pt x="1033911" y="511409"/>
                  <a:pt x="1042011" y="508686"/>
                  <a:pt x="1050249" y="506627"/>
                </a:cubicBezTo>
                <a:cubicBezTo>
                  <a:pt x="1154717" y="454393"/>
                  <a:pt x="1012170" y="526524"/>
                  <a:pt x="1130568" y="463378"/>
                </a:cubicBezTo>
                <a:cubicBezTo>
                  <a:pt x="1146821" y="454710"/>
                  <a:pt x="1162520" y="444490"/>
                  <a:pt x="1179995" y="438665"/>
                </a:cubicBezTo>
                <a:lnTo>
                  <a:pt x="1217065" y="426308"/>
                </a:lnTo>
                <a:cubicBezTo>
                  <a:pt x="1223243" y="420130"/>
                  <a:pt x="1228330" y="412620"/>
                  <a:pt x="1235600" y="407773"/>
                </a:cubicBezTo>
                <a:cubicBezTo>
                  <a:pt x="1241019" y="404160"/>
                  <a:pt x="1247817" y="403174"/>
                  <a:pt x="1254135" y="401594"/>
                </a:cubicBezTo>
                <a:lnTo>
                  <a:pt x="1303562" y="389238"/>
                </a:lnTo>
                <a:cubicBezTo>
                  <a:pt x="1309740" y="385119"/>
                  <a:pt x="1315312" y="379897"/>
                  <a:pt x="1322097" y="376881"/>
                </a:cubicBezTo>
                <a:cubicBezTo>
                  <a:pt x="1334000" y="371591"/>
                  <a:pt x="1359168" y="364524"/>
                  <a:pt x="1359168" y="364524"/>
                </a:cubicBezTo>
                <a:cubicBezTo>
                  <a:pt x="1363287" y="358346"/>
                  <a:pt x="1365726" y="350627"/>
                  <a:pt x="1371524" y="345989"/>
                </a:cubicBezTo>
                <a:cubicBezTo>
                  <a:pt x="1376610" y="341921"/>
                  <a:pt x="1383777" y="341525"/>
                  <a:pt x="1390060" y="339811"/>
                </a:cubicBezTo>
                <a:cubicBezTo>
                  <a:pt x="1406444" y="335343"/>
                  <a:pt x="1422522" y="328225"/>
                  <a:pt x="1439487" y="327454"/>
                </a:cubicBezTo>
                <a:cubicBezTo>
                  <a:pt x="1598135" y="320242"/>
                  <a:pt x="1530242" y="325381"/>
                  <a:pt x="1643373" y="315097"/>
                </a:cubicBezTo>
                <a:cubicBezTo>
                  <a:pt x="1729326" y="286445"/>
                  <a:pt x="1667428" y="303261"/>
                  <a:pt x="1834903" y="296562"/>
                </a:cubicBezTo>
                <a:cubicBezTo>
                  <a:pt x="1841081" y="294503"/>
                  <a:pt x="1847176" y="292173"/>
                  <a:pt x="1853438" y="290384"/>
                </a:cubicBezTo>
                <a:cubicBezTo>
                  <a:pt x="1907752" y="274865"/>
                  <a:pt x="1852238" y="292842"/>
                  <a:pt x="1896687" y="278027"/>
                </a:cubicBezTo>
                <a:cubicBezTo>
                  <a:pt x="1978277" y="284303"/>
                  <a:pt x="1975734" y="288226"/>
                  <a:pt x="2057324" y="278027"/>
                </a:cubicBezTo>
                <a:cubicBezTo>
                  <a:pt x="2115267" y="270784"/>
                  <a:pt x="2012709" y="267178"/>
                  <a:pt x="2112930" y="247135"/>
                </a:cubicBezTo>
                <a:cubicBezTo>
                  <a:pt x="2121327" y="245456"/>
                  <a:pt x="2158557" y="238520"/>
                  <a:pt x="2168535" y="234778"/>
                </a:cubicBezTo>
                <a:cubicBezTo>
                  <a:pt x="2211861" y="218530"/>
                  <a:pt x="2175935" y="227990"/>
                  <a:pt x="2211784" y="210065"/>
                </a:cubicBezTo>
                <a:cubicBezTo>
                  <a:pt x="2217609" y="207152"/>
                  <a:pt x="2224141" y="205946"/>
                  <a:pt x="2230319" y="203886"/>
                </a:cubicBezTo>
                <a:cubicBezTo>
                  <a:pt x="2285210" y="162719"/>
                  <a:pt x="2225761" y="202310"/>
                  <a:pt x="2279746" y="179173"/>
                </a:cubicBezTo>
                <a:cubicBezTo>
                  <a:pt x="2286571" y="176248"/>
                  <a:pt x="2291169" y="168950"/>
                  <a:pt x="2298281" y="166816"/>
                </a:cubicBezTo>
                <a:cubicBezTo>
                  <a:pt x="2312230" y="162631"/>
                  <a:pt x="2327114" y="162697"/>
                  <a:pt x="2341530" y="160638"/>
                </a:cubicBezTo>
                <a:cubicBezTo>
                  <a:pt x="2360065" y="146222"/>
                  <a:pt x="2380531" y="133993"/>
                  <a:pt x="2397135" y="117389"/>
                </a:cubicBezTo>
                <a:lnTo>
                  <a:pt x="2471276" y="43248"/>
                </a:lnTo>
                <a:cubicBezTo>
                  <a:pt x="2484941" y="29582"/>
                  <a:pt x="2491141" y="20959"/>
                  <a:pt x="2508346" y="12357"/>
                </a:cubicBezTo>
                <a:cubicBezTo>
                  <a:pt x="2521016" y="6022"/>
                  <a:pt x="2546016" y="2351"/>
                  <a:pt x="2557773" y="0"/>
                </a:cubicBezTo>
                <a:cubicBezTo>
                  <a:pt x="2683731" y="5038"/>
                  <a:pt x="2687437" y="-1252"/>
                  <a:pt x="2786373" y="18535"/>
                </a:cubicBezTo>
                <a:cubicBezTo>
                  <a:pt x="2792759" y="19812"/>
                  <a:pt x="2798730" y="22654"/>
                  <a:pt x="2804908" y="24713"/>
                </a:cubicBezTo>
                <a:cubicBezTo>
                  <a:pt x="2813146" y="30891"/>
                  <a:pt x="2820412" y="38643"/>
                  <a:pt x="2829622" y="43248"/>
                </a:cubicBezTo>
                <a:cubicBezTo>
                  <a:pt x="2837217" y="47045"/>
                  <a:pt x="2846170" y="47094"/>
                  <a:pt x="2854335" y="49427"/>
                </a:cubicBezTo>
                <a:cubicBezTo>
                  <a:pt x="2860597" y="51216"/>
                  <a:pt x="2866692" y="53546"/>
                  <a:pt x="2872870" y="55605"/>
                </a:cubicBezTo>
                <a:cubicBezTo>
                  <a:pt x="2979783" y="53378"/>
                  <a:pt x="3221349" y="42880"/>
                  <a:pt x="3348605" y="55605"/>
                </a:cubicBezTo>
                <a:cubicBezTo>
                  <a:pt x="3371970" y="57941"/>
                  <a:pt x="3393914" y="67962"/>
                  <a:pt x="3416568" y="74140"/>
                </a:cubicBezTo>
                <a:cubicBezTo>
                  <a:pt x="3449519" y="72081"/>
                  <a:pt x="3482738" y="72631"/>
                  <a:pt x="3515422" y="67962"/>
                </a:cubicBezTo>
                <a:cubicBezTo>
                  <a:pt x="3526401" y="66394"/>
                  <a:pt x="3535691" y="58792"/>
                  <a:pt x="3546314" y="55605"/>
                </a:cubicBezTo>
                <a:cubicBezTo>
                  <a:pt x="3556372" y="52588"/>
                  <a:pt x="3566908" y="51486"/>
                  <a:pt x="3577205" y="49427"/>
                </a:cubicBezTo>
                <a:cubicBezTo>
                  <a:pt x="3805195" y="65711"/>
                  <a:pt x="3597971" y="52530"/>
                  <a:pt x="4065297" y="61784"/>
                </a:cubicBezTo>
                <a:lnTo>
                  <a:pt x="4287719" y="67962"/>
                </a:lnTo>
                <a:cubicBezTo>
                  <a:pt x="4339205" y="65903"/>
                  <a:pt x="4390781" y="65455"/>
                  <a:pt x="4442178" y="61784"/>
                </a:cubicBezTo>
                <a:cubicBezTo>
                  <a:pt x="4448674" y="61320"/>
                  <a:pt x="4454290" y="56676"/>
                  <a:pt x="4460714" y="55605"/>
                </a:cubicBezTo>
                <a:cubicBezTo>
                  <a:pt x="4479109" y="52539"/>
                  <a:pt x="4497784" y="51486"/>
                  <a:pt x="4516319" y="49427"/>
                </a:cubicBezTo>
                <a:cubicBezTo>
                  <a:pt x="4592519" y="51486"/>
                  <a:pt x="4668905" y="49904"/>
                  <a:pt x="4744919" y="55605"/>
                </a:cubicBezTo>
                <a:cubicBezTo>
                  <a:pt x="4752324" y="56160"/>
                  <a:pt x="4756669" y="64946"/>
                  <a:pt x="4763454" y="67962"/>
                </a:cubicBezTo>
                <a:cubicBezTo>
                  <a:pt x="4795593" y="82246"/>
                  <a:pt x="4808589" y="81471"/>
                  <a:pt x="4843773" y="86497"/>
                </a:cubicBezTo>
                <a:cubicBezTo>
                  <a:pt x="4897319" y="84438"/>
                  <a:pt x="4951059" y="85321"/>
                  <a:pt x="5004411" y="80319"/>
                </a:cubicBezTo>
                <a:cubicBezTo>
                  <a:pt x="5017379" y="79103"/>
                  <a:pt x="5028709" y="70516"/>
                  <a:pt x="5041481" y="67962"/>
                </a:cubicBezTo>
                <a:cubicBezTo>
                  <a:pt x="5062076" y="63843"/>
                  <a:pt x="5082382" y="57842"/>
                  <a:pt x="5103265" y="55605"/>
                </a:cubicBezTo>
                <a:cubicBezTo>
                  <a:pt x="5140181" y="51650"/>
                  <a:pt x="5177406" y="51486"/>
                  <a:pt x="5214476" y="49427"/>
                </a:cubicBezTo>
                <a:cubicBezTo>
                  <a:pt x="5296050" y="37772"/>
                  <a:pt x="5234501" y="45344"/>
                  <a:pt x="5362757" y="37070"/>
                </a:cubicBezTo>
                <a:lnTo>
                  <a:pt x="5449254" y="30892"/>
                </a:lnTo>
                <a:cubicBezTo>
                  <a:pt x="5506870" y="18088"/>
                  <a:pt x="5485873" y="18535"/>
                  <a:pt x="5511038" y="1853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08028" y="4071669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effect of aspirin dosage on </a:t>
            </a:r>
            <a:r>
              <a:rPr lang="en-US" i="1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 relief</a:t>
            </a:r>
            <a:endParaRPr lang="en-US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478480" y="4564243"/>
                <a:ext cx="1662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480" y="4564243"/>
                <a:ext cx="1662378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925235" y="2970519"/>
            <a:ext cx="4925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effect of aspirin dosage on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pain relief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556740" y="3511858"/>
                <a:ext cx="1662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740" y="3511858"/>
                <a:ext cx="1662378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69557" y="256032"/>
                <a:ext cx="11195221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800" b="1" dirty="0" smtClean="0">
                    <a:latin typeface="+mj-lt"/>
                  </a:rPr>
                  <a:t>“Treatment Effect”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4000" i="1">
                            <a:latin typeface="+mj-lt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+mj-lt"/>
                          </a:rPr>
                          <m:t>𝑖</m:t>
                        </m:r>
                        <m:r>
                          <a:rPr lang="en-US" sz="4000" i="1">
                            <a:latin typeface="+mj-lt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+mj-lt"/>
                          </a:rPr>
                        </m:ctrlPr>
                      </m:dPr>
                      <m:e>
                        <m:r>
                          <a:rPr lang="en-US" sz="4000" i="1">
                            <a:latin typeface="+mj-lt"/>
                          </a:rPr>
                          <m:t>𝑑</m:t>
                        </m:r>
                      </m:e>
                    </m:d>
                    <m:r>
                      <a:rPr lang="en-US" sz="4000" i="1">
                        <a:latin typeface="+mj-lt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4000" i="1">
                            <a:latin typeface="+mj-lt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+mj-lt"/>
                          </a:rPr>
                          <m:t>𝑖</m:t>
                        </m:r>
                        <m:r>
                          <a:rPr lang="en-US" sz="4000" i="1">
                            <a:latin typeface="+mj-lt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+mj-lt"/>
                          </a:rPr>
                        </m:ctrlPr>
                      </m:dPr>
                      <m:e>
                        <m:r>
                          <a:rPr lang="en-US" sz="4000" i="1">
                            <a:latin typeface="+mj-lt"/>
                          </a:rPr>
                          <m:t>0</m:t>
                        </m:r>
                      </m:e>
                    </m:d>
                  </m:oMath>
                </a14:m>
                <a:endParaRPr lang="en-US" sz="3800" b="1" dirty="0">
                  <a:latin typeface="+mj-lt"/>
                </a:endParaRPr>
              </a:p>
            </p:txBody>
          </p:sp>
        </mc:Choice>
        <mc:Fallback>
          <p:sp>
            <p:nvSpPr>
              <p:cNvPr id="1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9557" y="256032"/>
                <a:ext cx="11195221" cy="1325563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35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05896" y="1867454"/>
            <a:ext cx="5943600" cy="4220841"/>
            <a:chOff x="1303223" y="1406278"/>
            <a:chExt cx="5943600" cy="4220841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3027405" y="4101877"/>
            <a:ext cx="5251622" cy="1996182"/>
          </a:xfrm>
          <a:custGeom>
            <a:avLst/>
            <a:gdLst>
              <a:gd name="connsiteX0" fmla="*/ 0 w 5251622"/>
              <a:gd name="connsiteY0" fmla="*/ 1996182 h 1996182"/>
              <a:gd name="connsiteX1" fmla="*/ 30892 w 5251622"/>
              <a:gd name="connsiteY1" fmla="*/ 1946755 h 1996182"/>
              <a:gd name="connsiteX2" fmla="*/ 37071 w 5251622"/>
              <a:gd name="connsiteY2" fmla="*/ 1928220 h 1996182"/>
              <a:gd name="connsiteX3" fmla="*/ 49427 w 5251622"/>
              <a:gd name="connsiteY3" fmla="*/ 1909685 h 1996182"/>
              <a:gd name="connsiteX4" fmla="*/ 80319 w 5251622"/>
              <a:gd name="connsiteY4" fmla="*/ 1866437 h 1996182"/>
              <a:gd name="connsiteX5" fmla="*/ 86498 w 5251622"/>
              <a:gd name="connsiteY5" fmla="*/ 1835545 h 1996182"/>
              <a:gd name="connsiteX6" fmla="*/ 98854 w 5251622"/>
              <a:gd name="connsiteY6" fmla="*/ 1817009 h 1996182"/>
              <a:gd name="connsiteX7" fmla="*/ 154460 w 5251622"/>
              <a:gd name="connsiteY7" fmla="*/ 1773761 h 1996182"/>
              <a:gd name="connsiteX8" fmla="*/ 172995 w 5251622"/>
              <a:gd name="connsiteY8" fmla="*/ 1761404 h 1996182"/>
              <a:gd name="connsiteX9" fmla="*/ 222422 w 5251622"/>
              <a:gd name="connsiteY9" fmla="*/ 1730512 h 1996182"/>
              <a:gd name="connsiteX10" fmla="*/ 240957 w 5251622"/>
              <a:gd name="connsiteY10" fmla="*/ 1711977 h 1996182"/>
              <a:gd name="connsiteX11" fmla="*/ 253314 w 5251622"/>
              <a:gd name="connsiteY11" fmla="*/ 1693442 h 1996182"/>
              <a:gd name="connsiteX12" fmla="*/ 296563 w 5251622"/>
              <a:gd name="connsiteY12" fmla="*/ 1662550 h 1996182"/>
              <a:gd name="connsiteX13" fmla="*/ 315098 w 5251622"/>
              <a:gd name="connsiteY13" fmla="*/ 1644015 h 1996182"/>
              <a:gd name="connsiteX14" fmla="*/ 333633 w 5251622"/>
              <a:gd name="connsiteY14" fmla="*/ 1631658 h 1996182"/>
              <a:gd name="connsiteX15" fmla="*/ 358346 w 5251622"/>
              <a:gd name="connsiteY15" fmla="*/ 1613123 h 1996182"/>
              <a:gd name="connsiteX16" fmla="*/ 364525 w 5251622"/>
              <a:gd name="connsiteY16" fmla="*/ 1594588 h 1996182"/>
              <a:gd name="connsiteX17" fmla="*/ 383060 w 5251622"/>
              <a:gd name="connsiteY17" fmla="*/ 1588409 h 1996182"/>
              <a:gd name="connsiteX18" fmla="*/ 426309 w 5251622"/>
              <a:gd name="connsiteY18" fmla="*/ 1563696 h 1996182"/>
              <a:gd name="connsiteX19" fmla="*/ 444844 w 5251622"/>
              <a:gd name="connsiteY19" fmla="*/ 1557518 h 1996182"/>
              <a:gd name="connsiteX20" fmla="*/ 500449 w 5251622"/>
              <a:gd name="connsiteY20" fmla="*/ 1538982 h 1996182"/>
              <a:gd name="connsiteX21" fmla="*/ 531341 w 5251622"/>
              <a:gd name="connsiteY21" fmla="*/ 1526626 h 1996182"/>
              <a:gd name="connsiteX22" fmla="*/ 562233 w 5251622"/>
              <a:gd name="connsiteY22" fmla="*/ 1501912 h 1996182"/>
              <a:gd name="connsiteX23" fmla="*/ 580768 w 5251622"/>
              <a:gd name="connsiteY23" fmla="*/ 1495734 h 1996182"/>
              <a:gd name="connsiteX24" fmla="*/ 605481 w 5251622"/>
              <a:gd name="connsiteY24" fmla="*/ 1477199 h 1996182"/>
              <a:gd name="connsiteX25" fmla="*/ 654909 w 5251622"/>
              <a:gd name="connsiteY25" fmla="*/ 1458664 h 1996182"/>
              <a:gd name="connsiteX26" fmla="*/ 673444 w 5251622"/>
              <a:gd name="connsiteY26" fmla="*/ 1440128 h 1996182"/>
              <a:gd name="connsiteX27" fmla="*/ 685800 w 5251622"/>
              <a:gd name="connsiteY27" fmla="*/ 1421593 h 1996182"/>
              <a:gd name="connsiteX28" fmla="*/ 704336 w 5251622"/>
              <a:gd name="connsiteY28" fmla="*/ 1415415 h 1996182"/>
              <a:gd name="connsiteX29" fmla="*/ 784654 w 5251622"/>
              <a:gd name="connsiteY29" fmla="*/ 1403058 h 1996182"/>
              <a:gd name="connsiteX30" fmla="*/ 908222 w 5251622"/>
              <a:gd name="connsiteY30" fmla="*/ 1384523 h 1996182"/>
              <a:gd name="connsiteX31" fmla="*/ 939114 w 5251622"/>
              <a:gd name="connsiteY31" fmla="*/ 1372166 h 1996182"/>
              <a:gd name="connsiteX32" fmla="*/ 976184 w 5251622"/>
              <a:gd name="connsiteY32" fmla="*/ 1365988 h 1996182"/>
              <a:gd name="connsiteX33" fmla="*/ 1000898 w 5251622"/>
              <a:gd name="connsiteY33" fmla="*/ 1359809 h 1996182"/>
              <a:gd name="connsiteX34" fmla="*/ 1087395 w 5251622"/>
              <a:gd name="connsiteY34" fmla="*/ 1365988 h 1996182"/>
              <a:gd name="connsiteX35" fmla="*/ 1204784 w 5251622"/>
              <a:gd name="connsiteY35" fmla="*/ 1378345 h 1996182"/>
              <a:gd name="connsiteX36" fmla="*/ 1266568 w 5251622"/>
              <a:gd name="connsiteY36" fmla="*/ 1365988 h 1996182"/>
              <a:gd name="connsiteX37" fmla="*/ 1315995 w 5251622"/>
              <a:gd name="connsiteY37" fmla="*/ 1353631 h 1996182"/>
              <a:gd name="connsiteX38" fmla="*/ 1396314 w 5251622"/>
              <a:gd name="connsiteY38" fmla="*/ 1298026 h 1996182"/>
              <a:gd name="connsiteX39" fmla="*/ 1451919 w 5251622"/>
              <a:gd name="connsiteY39" fmla="*/ 1242420 h 1996182"/>
              <a:gd name="connsiteX40" fmla="*/ 1507525 w 5251622"/>
              <a:gd name="connsiteY40" fmla="*/ 1199172 h 1996182"/>
              <a:gd name="connsiteX41" fmla="*/ 1526060 w 5251622"/>
              <a:gd name="connsiteY41" fmla="*/ 1186815 h 1996182"/>
              <a:gd name="connsiteX42" fmla="*/ 1538417 w 5251622"/>
              <a:gd name="connsiteY42" fmla="*/ 1168280 h 1996182"/>
              <a:gd name="connsiteX43" fmla="*/ 1556952 w 5251622"/>
              <a:gd name="connsiteY43" fmla="*/ 1162101 h 1996182"/>
              <a:gd name="connsiteX44" fmla="*/ 1606379 w 5251622"/>
              <a:gd name="connsiteY44" fmla="*/ 1125031 h 1996182"/>
              <a:gd name="connsiteX45" fmla="*/ 1624914 w 5251622"/>
              <a:gd name="connsiteY45" fmla="*/ 1100318 h 1996182"/>
              <a:gd name="connsiteX46" fmla="*/ 1643449 w 5251622"/>
              <a:gd name="connsiteY46" fmla="*/ 1094139 h 1996182"/>
              <a:gd name="connsiteX47" fmla="*/ 1699054 w 5251622"/>
              <a:gd name="connsiteY47" fmla="*/ 1050891 h 1996182"/>
              <a:gd name="connsiteX48" fmla="*/ 1723768 w 5251622"/>
              <a:gd name="connsiteY48" fmla="*/ 1038534 h 1996182"/>
              <a:gd name="connsiteX49" fmla="*/ 1754660 w 5251622"/>
              <a:gd name="connsiteY49" fmla="*/ 1001464 h 1996182"/>
              <a:gd name="connsiteX50" fmla="*/ 1773195 w 5251622"/>
              <a:gd name="connsiteY50" fmla="*/ 989107 h 1996182"/>
              <a:gd name="connsiteX51" fmla="*/ 1804087 w 5251622"/>
              <a:gd name="connsiteY51" fmla="*/ 952037 h 1996182"/>
              <a:gd name="connsiteX52" fmla="*/ 1810265 w 5251622"/>
              <a:gd name="connsiteY52" fmla="*/ 933501 h 1996182"/>
              <a:gd name="connsiteX53" fmla="*/ 1872049 w 5251622"/>
              <a:gd name="connsiteY53" fmla="*/ 877896 h 1996182"/>
              <a:gd name="connsiteX54" fmla="*/ 1909119 w 5251622"/>
              <a:gd name="connsiteY54" fmla="*/ 865539 h 1996182"/>
              <a:gd name="connsiteX55" fmla="*/ 1927654 w 5251622"/>
              <a:gd name="connsiteY55" fmla="*/ 853182 h 1996182"/>
              <a:gd name="connsiteX56" fmla="*/ 1970903 w 5251622"/>
              <a:gd name="connsiteY56" fmla="*/ 834647 h 1996182"/>
              <a:gd name="connsiteX57" fmla="*/ 2020330 w 5251622"/>
              <a:gd name="connsiteY57" fmla="*/ 797577 h 1996182"/>
              <a:gd name="connsiteX58" fmla="*/ 2038865 w 5251622"/>
              <a:gd name="connsiteY58" fmla="*/ 785220 h 1996182"/>
              <a:gd name="connsiteX59" fmla="*/ 2075936 w 5251622"/>
              <a:gd name="connsiteY59" fmla="*/ 754328 h 1996182"/>
              <a:gd name="connsiteX60" fmla="*/ 2094471 w 5251622"/>
              <a:gd name="connsiteY60" fmla="*/ 729615 h 1996182"/>
              <a:gd name="connsiteX61" fmla="*/ 2100649 w 5251622"/>
              <a:gd name="connsiteY61" fmla="*/ 711080 h 1996182"/>
              <a:gd name="connsiteX62" fmla="*/ 2113006 w 5251622"/>
              <a:gd name="connsiteY62" fmla="*/ 686366 h 1996182"/>
              <a:gd name="connsiteX63" fmla="*/ 2125363 w 5251622"/>
              <a:gd name="connsiteY63" fmla="*/ 643118 h 1996182"/>
              <a:gd name="connsiteX64" fmla="*/ 2137719 w 5251622"/>
              <a:gd name="connsiteY64" fmla="*/ 618404 h 1996182"/>
              <a:gd name="connsiteX65" fmla="*/ 2156254 w 5251622"/>
              <a:gd name="connsiteY65" fmla="*/ 575155 h 1996182"/>
              <a:gd name="connsiteX66" fmla="*/ 2174790 w 5251622"/>
              <a:gd name="connsiteY66" fmla="*/ 550442 h 1996182"/>
              <a:gd name="connsiteX67" fmla="*/ 2180968 w 5251622"/>
              <a:gd name="connsiteY67" fmla="*/ 531907 h 1996182"/>
              <a:gd name="connsiteX68" fmla="*/ 2199503 w 5251622"/>
              <a:gd name="connsiteY68" fmla="*/ 501015 h 1996182"/>
              <a:gd name="connsiteX69" fmla="*/ 2224217 w 5251622"/>
              <a:gd name="connsiteY69" fmla="*/ 433053 h 1996182"/>
              <a:gd name="connsiteX70" fmla="*/ 2248930 w 5251622"/>
              <a:gd name="connsiteY70" fmla="*/ 395982 h 1996182"/>
              <a:gd name="connsiteX71" fmla="*/ 2261287 w 5251622"/>
              <a:gd name="connsiteY71" fmla="*/ 377447 h 1996182"/>
              <a:gd name="connsiteX72" fmla="*/ 2273644 w 5251622"/>
              <a:gd name="connsiteY72" fmla="*/ 297128 h 1996182"/>
              <a:gd name="connsiteX73" fmla="*/ 2298357 w 5251622"/>
              <a:gd name="connsiteY73" fmla="*/ 222988 h 1996182"/>
              <a:gd name="connsiteX74" fmla="*/ 2310714 w 5251622"/>
              <a:gd name="connsiteY74" fmla="*/ 204453 h 1996182"/>
              <a:gd name="connsiteX75" fmla="*/ 2316892 w 5251622"/>
              <a:gd name="connsiteY75" fmla="*/ 130312 h 1996182"/>
              <a:gd name="connsiteX76" fmla="*/ 2335427 w 5251622"/>
              <a:gd name="connsiteY76" fmla="*/ 87064 h 1996182"/>
              <a:gd name="connsiteX77" fmla="*/ 2347784 w 5251622"/>
              <a:gd name="connsiteY77" fmla="*/ 68528 h 1996182"/>
              <a:gd name="connsiteX78" fmla="*/ 2366319 w 5251622"/>
              <a:gd name="connsiteY78" fmla="*/ 56172 h 1996182"/>
              <a:gd name="connsiteX79" fmla="*/ 2384854 w 5251622"/>
              <a:gd name="connsiteY79" fmla="*/ 37637 h 1996182"/>
              <a:gd name="connsiteX80" fmla="*/ 2415746 w 5251622"/>
              <a:gd name="connsiteY80" fmla="*/ 31458 h 1996182"/>
              <a:gd name="connsiteX81" fmla="*/ 2452817 w 5251622"/>
              <a:gd name="connsiteY81" fmla="*/ 19101 h 1996182"/>
              <a:gd name="connsiteX82" fmla="*/ 2576384 w 5251622"/>
              <a:gd name="connsiteY82" fmla="*/ 37637 h 1996182"/>
              <a:gd name="connsiteX83" fmla="*/ 2607276 w 5251622"/>
              <a:gd name="connsiteY83" fmla="*/ 43815 h 1996182"/>
              <a:gd name="connsiteX84" fmla="*/ 2860590 w 5251622"/>
              <a:gd name="connsiteY84" fmla="*/ 37637 h 1996182"/>
              <a:gd name="connsiteX85" fmla="*/ 2891481 w 5251622"/>
              <a:gd name="connsiteY85" fmla="*/ 31458 h 1996182"/>
              <a:gd name="connsiteX86" fmla="*/ 2947087 w 5251622"/>
              <a:gd name="connsiteY86" fmla="*/ 25280 h 1996182"/>
              <a:gd name="connsiteX87" fmla="*/ 2996514 w 5251622"/>
              <a:gd name="connsiteY87" fmla="*/ 19101 h 1996182"/>
              <a:gd name="connsiteX88" fmla="*/ 3015049 w 5251622"/>
              <a:gd name="connsiteY88" fmla="*/ 6745 h 1996182"/>
              <a:gd name="connsiteX89" fmla="*/ 3225114 w 5251622"/>
              <a:gd name="connsiteY89" fmla="*/ 6745 h 1996182"/>
              <a:gd name="connsiteX90" fmla="*/ 3243649 w 5251622"/>
              <a:gd name="connsiteY90" fmla="*/ 19101 h 1996182"/>
              <a:gd name="connsiteX91" fmla="*/ 3262184 w 5251622"/>
              <a:gd name="connsiteY91" fmla="*/ 25280 h 1996182"/>
              <a:gd name="connsiteX92" fmla="*/ 3280719 w 5251622"/>
              <a:gd name="connsiteY92" fmla="*/ 43815 h 1996182"/>
              <a:gd name="connsiteX93" fmla="*/ 3323968 w 5251622"/>
              <a:gd name="connsiteY93" fmla="*/ 68528 h 1996182"/>
              <a:gd name="connsiteX94" fmla="*/ 3391930 w 5251622"/>
              <a:gd name="connsiteY94" fmla="*/ 124134 h 1996182"/>
              <a:gd name="connsiteX95" fmla="*/ 3416644 w 5251622"/>
              <a:gd name="connsiteY95" fmla="*/ 148847 h 1996182"/>
              <a:gd name="connsiteX96" fmla="*/ 3490784 w 5251622"/>
              <a:gd name="connsiteY96" fmla="*/ 192096 h 1996182"/>
              <a:gd name="connsiteX97" fmla="*/ 3614352 w 5251622"/>
              <a:gd name="connsiteY97" fmla="*/ 204453 h 1996182"/>
              <a:gd name="connsiteX98" fmla="*/ 4059195 w 5251622"/>
              <a:gd name="connsiteY98" fmla="*/ 210631 h 1996182"/>
              <a:gd name="connsiteX99" fmla="*/ 4275438 w 5251622"/>
              <a:gd name="connsiteY99" fmla="*/ 222988 h 1996182"/>
              <a:gd name="connsiteX100" fmla="*/ 4306330 w 5251622"/>
              <a:gd name="connsiteY100" fmla="*/ 229166 h 1996182"/>
              <a:gd name="connsiteX101" fmla="*/ 4343400 w 5251622"/>
              <a:gd name="connsiteY101" fmla="*/ 241523 h 1996182"/>
              <a:gd name="connsiteX102" fmla="*/ 4361936 w 5251622"/>
              <a:gd name="connsiteY102" fmla="*/ 253880 h 1996182"/>
              <a:gd name="connsiteX103" fmla="*/ 4411363 w 5251622"/>
              <a:gd name="connsiteY103" fmla="*/ 266237 h 1996182"/>
              <a:gd name="connsiteX104" fmla="*/ 4510217 w 5251622"/>
              <a:gd name="connsiteY104" fmla="*/ 278593 h 1996182"/>
              <a:gd name="connsiteX105" fmla="*/ 4534930 w 5251622"/>
              <a:gd name="connsiteY105" fmla="*/ 303307 h 1996182"/>
              <a:gd name="connsiteX106" fmla="*/ 4553465 w 5251622"/>
              <a:gd name="connsiteY106" fmla="*/ 328020 h 1996182"/>
              <a:gd name="connsiteX107" fmla="*/ 4578179 w 5251622"/>
              <a:gd name="connsiteY107" fmla="*/ 365091 h 1996182"/>
              <a:gd name="connsiteX108" fmla="*/ 4596714 w 5251622"/>
              <a:gd name="connsiteY108" fmla="*/ 420696 h 1996182"/>
              <a:gd name="connsiteX109" fmla="*/ 4602892 w 5251622"/>
              <a:gd name="connsiteY109" fmla="*/ 439231 h 1996182"/>
              <a:gd name="connsiteX110" fmla="*/ 4621427 w 5251622"/>
              <a:gd name="connsiteY110" fmla="*/ 457766 h 1996182"/>
              <a:gd name="connsiteX111" fmla="*/ 4652319 w 5251622"/>
              <a:gd name="connsiteY111" fmla="*/ 482480 h 1996182"/>
              <a:gd name="connsiteX112" fmla="*/ 4775887 w 5251622"/>
              <a:gd name="connsiteY112" fmla="*/ 488658 h 1996182"/>
              <a:gd name="connsiteX113" fmla="*/ 4936525 w 5251622"/>
              <a:gd name="connsiteY113" fmla="*/ 525728 h 1996182"/>
              <a:gd name="connsiteX114" fmla="*/ 4961238 w 5251622"/>
              <a:gd name="connsiteY114" fmla="*/ 544264 h 1996182"/>
              <a:gd name="connsiteX115" fmla="*/ 4998309 w 5251622"/>
              <a:gd name="connsiteY115" fmla="*/ 562799 h 1996182"/>
              <a:gd name="connsiteX116" fmla="*/ 5047736 w 5251622"/>
              <a:gd name="connsiteY116" fmla="*/ 599869 h 1996182"/>
              <a:gd name="connsiteX117" fmla="*/ 5072449 w 5251622"/>
              <a:gd name="connsiteY117" fmla="*/ 612226 h 1996182"/>
              <a:gd name="connsiteX118" fmla="*/ 5097163 w 5251622"/>
              <a:gd name="connsiteY118" fmla="*/ 630761 h 1996182"/>
              <a:gd name="connsiteX119" fmla="*/ 5140411 w 5251622"/>
              <a:gd name="connsiteY119" fmla="*/ 649296 h 1996182"/>
              <a:gd name="connsiteX120" fmla="*/ 5158946 w 5251622"/>
              <a:gd name="connsiteY120" fmla="*/ 674009 h 1996182"/>
              <a:gd name="connsiteX121" fmla="*/ 5208373 w 5251622"/>
              <a:gd name="connsiteY121" fmla="*/ 704901 h 1996182"/>
              <a:gd name="connsiteX122" fmla="*/ 5220730 w 5251622"/>
              <a:gd name="connsiteY122" fmla="*/ 723437 h 1996182"/>
              <a:gd name="connsiteX123" fmla="*/ 5251622 w 5251622"/>
              <a:gd name="connsiteY123" fmla="*/ 741972 h 199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251622" h="1996182">
                <a:moveTo>
                  <a:pt x="0" y="1996182"/>
                </a:moveTo>
                <a:cubicBezTo>
                  <a:pt x="32342" y="1915332"/>
                  <a:pt x="-8673" y="2006103"/>
                  <a:pt x="30892" y="1946755"/>
                </a:cubicBezTo>
                <a:cubicBezTo>
                  <a:pt x="34505" y="1941336"/>
                  <a:pt x="34158" y="1934045"/>
                  <a:pt x="37071" y="1928220"/>
                </a:cubicBezTo>
                <a:cubicBezTo>
                  <a:pt x="40392" y="1921579"/>
                  <a:pt x="45743" y="1916132"/>
                  <a:pt x="49427" y="1909685"/>
                </a:cubicBezTo>
                <a:cubicBezTo>
                  <a:pt x="71111" y="1871738"/>
                  <a:pt x="50130" y="1896626"/>
                  <a:pt x="80319" y="1866437"/>
                </a:cubicBezTo>
                <a:cubicBezTo>
                  <a:pt x="82379" y="1856140"/>
                  <a:pt x="82811" y="1845378"/>
                  <a:pt x="86498" y="1835545"/>
                </a:cubicBezTo>
                <a:cubicBezTo>
                  <a:pt x="89105" y="1828592"/>
                  <a:pt x="94100" y="1822714"/>
                  <a:pt x="98854" y="1817009"/>
                </a:cubicBezTo>
                <a:cubicBezTo>
                  <a:pt x="116999" y="1795234"/>
                  <a:pt x="128632" y="1790979"/>
                  <a:pt x="154460" y="1773761"/>
                </a:cubicBezTo>
                <a:cubicBezTo>
                  <a:pt x="160638" y="1769642"/>
                  <a:pt x="167744" y="1766655"/>
                  <a:pt x="172995" y="1761404"/>
                </a:cubicBezTo>
                <a:cubicBezTo>
                  <a:pt x="199372" y="1735027"/>
                  <a:pt x="183417" y="1746114"/>
                  <a:pt x="222422" y="1730512"/>
                </a:cubicBezTo>
                <a:cubicBezTo>
                  <a:pt x="228600" y="1724334"/>
                  <a:pt x="235363" y="1718689"/>
                  <a:pt x="240957" y="1711977"/>
                </a:cubicBezTo>
                <a:cubicBezTo>
                  <a:pt x="245711" y="1706273"/>
                  <a:pt x="248063" y="1698693"/>
                  <a:pt x="253314" y="1693442"/>
                </a:cubicBezTo>
                <a:cubicBezTo>
                  <a:pt x="275575" y="1671181"/>
                  <a:pt x="275512" y="1680093"/>
                  <a:pt x="296563" y="1662550"/>
                </a:cubicBezTo>
                <a:cubicBezTo>
                  <a:pt x="303275" y="1656956"/>
                  <a:pt x="308386" y="1649609"/>
                  <a:pt x="315098" y="1644015"/>
                </a:cubicBezTo>
                <a:cubicBezTo>
                  <a:pt x="320802" y="1639261"/>
                  <a:pt x="327591" y="1635974"/>
                  <a:pt x="333633" y="1631658"/>
                </a:cubicBezTo>
                <a:cubicBezTo>
                  <a:pt x="342012" y="1625673"/>
                  <a:pt x="350108" y="1619301"/>
                  <a:pt x="358346" y="1613123"/>
                </a:cubicBezTo>
                <a:cubicBezTo>
                  <a:pt x="360406" y="1606945"/>
                  <a:pt x="359920" y="1599193"/>
                  <a:pt x="364525" y="1594588"/>
                </a:cubicBezTo>
                <a:cubicBezTo>
                  <a:pt x="369130" y="1589983"/>
                  <a:pt x="377074" y="1590974"/>
                  <a:pt x="383060" y="1588409"/>
                </a:cubicBezTo>
                <a:cubicBezTo>
                  <a:pt x="458898" y="1555907"/>
                  <a:pt x="364244" y="1594728"/>
                  <a:pt x="426309" y="1563696"/>
                </a:cubicBezTo>
                <a:cubicBezTo>
                  <a:pt x="432134" y="1560784"/>
                  <a:pt x="438666" y="1559577"/>
                  <a:pt x="444844" y="1557518"/>
                </a:cubicBezTo>
                <a:cubicBezTo>
                  <a:pt x="480885" y="1533490"/>
                  <a:pt x="444105" y="1554348"/>
                  <a:pt x="500449" y="1538982"/>
                </a:cubicBezTo>
                <a:cubicBezTo>
                  <a:pt x="511149" y="1536064"/>
                  <a:pt x="521044" y="1530745"/>
                  <a:pt x="531341" y="1526626"/>
                </a:cubicBezTo>
                <a:cubicBezTo>
                  <a:pt x="541638" y="1518388"/>
                  <a:pt x="551050" y="1508901"/>
                  <a:pt x="562233" y="1501912"/>
                </a:cubicBezTo>
                <a:cubicBezTo>
                  <a:pt x="567756" y="1498460"/>
                  <a:pt x="575114" y="1498965"/>
                  <a:pt x="580768" y="1495734"/>
                </a:cubicBezTo>
                <a:cubicBezTo>
                  <a:pt x="589708" y="1490625"/>
                  <a:pt x="596749" y="1482656"/>
                  <a:pt x="605481" y="1477199"/>
                </a:cubicBezTo>
                <a:cubicBezTo>
                  <a:pt x="627021" y="1463737"/>
                  <a:pt x="631188" y="1464594"/>
                  <a:pt x="654909" y="1458664"/>
                </a:cubicBezTo>
                <a:cubicBezTo>
                  <a:pt x="661087" y="1452485"/>
                  <a:pt x="667850" y="1446841"/>
                  <a:pt x="673444" y="1440128"/>
                </a:cubicBezTo>
                <a:cubicBezTo>
                  <a:pt x="678197" y="1434424"/>
                  <a:pt x="680002" y="1426231"/>
                  <a:pt x="685800" y="1421593"/>
                </a:cubicBezTo>
                <a:cubicBezTo>
                  <a:pt x="690886" y="1417525"/>
                  <a:pt x="698074" y="1417204"/>
                  <a:pt x="704336" y="1415415"/>
                </a:cubicBezTo>
                <a:cubicBezTo>
                  <a:pt x="738386" y="1405687"/>
                  <a:pt x="739838" y="1408038"/>
                  <a:pt x="784654" y="1403058"/>
                </a:cubicBezTo>
                <a:cubicBezTo>
                  <a:pt x="858140" y="1384686"/>
                  <a:pt x="817157" y="1392111"/>
                  <a:pt x="908222" y="1384523"/>
                </a:cubicBezTo>
                <a:cubicBezTo>
                  <a:pt x="918519" y="1380404"/>
                  <a:pt x="928414" y="1375084"/>
                  <a:pt x="939114" y="1372166"/>
                </a:cubicBezTo>
                <a:cubicBezTo>
                  <a:pt x="951200" y="1368870"/>
                  <a:pt x="963900" y="1368445"/>
                  <a:pt x="976184" y="1365988"/>
                </a:cubicBezTo>
                <a:cubicBezTo>
                  <a:pt x="984511" y="1364323"/>
                  <a:pt x="992660" y="1361869"/>
                  <a:pt x="1000898" y="1359809"/>
                </a:cubicBezTo>
                <a:lnTo>
                  <a:pt x="1087395" y="1365988"/>
                </a:lnTo>
                <a:cubicBezTo>
                  <a:pt x="1194397" y="1373122"/>
                  <a:pt x="1154603" y="1361616"/>
                  <a:pt x="1204784" y="1378345"/>
                </a:cubicBezTo>
                <a:cubicBezTo>
                  <a:pt x="1288233" y="1366423"/>
                  <a:pt x="1219123" y="1378927"/>
                  <a:pt x="1266568" y="1365988"/>
                </a:cubicBezTo>
                <a:cubicBezTo>
                  <a:pt x="1282952" y="1361520"/>
                  <a:pt x="1315995" y="1353631"/>
                  <a:pt x="1315995" y="1353631"/>
                </a:cubicBezTo>
                <a:cubicBezTo>
                  <a:pt x="1325564" y="1347252"/>
                  <a:pt x="1391373" y="1303955"/>
                  <a:pt x="1396314" y="1298026"/>
                </a:cubicBezTo>
                <a:cubicBezTo>
                  <a:pt x="1463144" y="1217829"/>
                  <a:pt x="1395552" y="1293150"/>
                  <a:pt x="1451919" y="1242420"/>
                </a:cubicBezTo>
                <a:cubicBezTo>
                  <a:pt x="1500948" y="1198294"/>
                  <a:pt x="1469671" y="1211789"/>
                  <a:pt x="1507525" y="1199172"/>
                </a:cubicBezTo>
                <a:cubicBezTo>
                  <a:pt x="1513703" y="1195053"/>
                  <a:pt x="1520809" y="1192066"/>
                  <a:pt x="1526060" y="1186815"/>
                </a:cubicBezTo>
                <a:cubicBezTo>
                  <a:pt x="1531311" y="1181564"/>
                  <a:pt x="1532619" y="1172919"/>
                  <a:pt x="1538417" y="1168280"/>
                </a:cubicBezTo>
                <a:cubicBezTo>
                  <a:pt x="1543502" y="1164212"/>
                  <a:pt x="1550774" y="1164161"/>
                  <a:pt x="1556952" y="1162101"/>
                </a:cubicBezTo>
                <a:cubicBezTo>
                  <a:pt x="1573428" y="1149744"/>
                  <a:pt x="1594022" y="1141507"/>
                  <a:pt x="1606379" y="1125031"/>
                </a:cubicBezTo>
                <a:cubicBezTo>
                  <a:pt x="1612557" y="1116793"/>
                  <a:pt x="1617004" y="1106910"/>
                  <a:pt x="1624914" y="1100318"/>
                </a:cubicBezTo>
                <a:cubicBezTo>
                  <a:pt x="1629917" y="1096149"/>
                  <a:pt x="1637271" y="1096199"/>
                  <a:pt x="1643449" y="1094139"/>
                </a:cubicBezTo>
                <a:cubicBezTo>
                  <a:pt x="1663790" y="1073798"/>
                  <a:pt x="1669493" y="1065671"/>
                  <a:pt x="1699054" y="1050891"/>
                </a:cubicBezTo>
                <a:cubicBezTo>
                  <a:pt x="1707292" y="1046772"/>
                  <a:pt x="1716273" y="1043887"/>
                  <a:pt x="1723768" y="1038534"/>
                </a:cubicBezTo>
                <a:cubicBezTo>
                  <a:pt x="1759191" y="1013232"/>
                  <a:pt x="1727566" y="1028558"/>
                  <a:pt x="1754660" y="1001464"/>
                </a:cubicBezTo>
                <a:cubicBezTo>
                  <a:pt x="1759911" y="996213"/>
                  <a:pt x="1767491" y="993861"/>
                  <a:pt x="1773195" y="989107"/>
                </a:cubicBezTo>
                <a:cubicBezTo>
                  <a:pt x="1791034" y="974241"/>
                  <a:pt x="1791937" y="970262"/>
                  <a:pt x="1804087" y="952037"/>
                </a:cubicBezTo>
                <a:cubicBezTo>
                  <a:pt x="1806146" y="945858"/>
                  <a:pt x="1806267" y="938642"/>
                  <a:pt x="1810265" y="933501"/>
                </a:cubicBezTo>
                <a:cubicBezTo>
                  <a:pt x="1817593" y="924079"/>
                  <a:pt x="1855172" y="886335"/>
                  <a:pt x="1872049" y="877896"/>
                </a:cubicBezTo>
                <a:cubicBezTo>
                  <a:pt x="1883699" y="872071"/>
                  <a:pt x="1898282" y="872764"/>
                  <a:pt x="1909119" y="865539"/>
                </a:cubicBezTo>
                <a:cubicBezTo>
                  <a:pt x="1915297" y="861420"/>
                  <a:pt x="1921012" y="856503"/>
                  <a:pt x="1927654" y="853182"/>
                </a:cubicBezTo>
                <a:cubicBezTo>
                  <a:pt x="1960611" y="836704"/>
                  <a:pt x="1932327" y="860364"/>
                  <a:pt x="1970903" y="834647"/>
                </a:cubicBezTo>
                <a:cubicBezTo>
                  <a:pt x="1988039" y="823223"/>
                  <a:pt x="2003194" y="809001"/>
                  <a:pt x="2020330" y="797577"/>
                </a:cubicBezTo>
                <a:cubicBezTo>
                  <a:pt x="2026508" y="793458"/>
                  <a:pt x="2033161" y="789974"/>
                  <a:pt x="2038865" y="785220"/>
                </a:cubicBezTo>
                <a:cubicBezTo>
                  <a:pt x="2086431" y="745581"/>
                  <a:pt x="2029919" y="785005"/>
                  <a:pt x="2075936" y="754328"/>
                </a:cubicBezTo>
                <a:cubicBezTo>
                  <a:pt x="2082114" y="746090"/>
                  <a:pt x="2089362" y="738555"/>
                  <a:pt x="2094471" y="729615"/>
                </a:cubicBezTo>
                <a:cubicBezTo>
                  <a:pt x="2097702" y="723961"/>
                  <a:pt x="2098084" y="717066"/>
                  <a:pt x="2100649" y="711080"/>
                </a:cubicBezTo>
                <a:cubicBezTo>
                  <a:pt x="2104277" y="702614"/>
                  <a:pt x="2108887" y="694604"/>
                  <a:pt x="2113006" y="686366"/>
                </a:cubicBezTo>
                <a:cubicBezTo>
                  <a:pt x="2116143" y="673816"/>
                  <a:pt x="2120042" y="655533"/>
                  <a:pt x="2125363" y="643118"/>
                </a:cubicBezTo>
                <a:cubicBezTo>
                  <a:pt x="2128991" y="634652"/>
                  <a:pt x="2134091" y="626870"/>
                  <a:pt x="2137719" y="618404"/>
                </a:cubicBezTo>
                <a:cubicBezTo>
                  <a:pt x="2149180" y="591661"/>
                  <a:pt x="2137635" y="604945"/>
                  <a:pt x="2156254" y="575155"/>
                </a:cubicBezTo>
                <a:cubicBezTo>
                  <a:pt x="2161712" y="566423"/>
                  <a:pt x="2168611" y="558680"/>
                  <a:pt x="2174790" y="550442"/>
                </a:cubicBezTo>
                <a:cubicBezTo>
                  <a:pt x="2176849" y="544264"/>
                  <a:pt x="2178056" y="537732"/>
                  <a:pt x="2180968" y="531907"/>
                </a:cubicBezTo>
                <a:cubicBezTo>
                  <a:pt x="2186338" y="521166"/>
                  <a:pt x="2194884" y="512100"/>
                  <a:pt x="2199503" y="501015"/>
                </a:cubicBezTo>
                <a:cubicBezTo>
                  <a:pt x="2222619" y="445537"/>
                  <a:pt x="2200100" y="473249"/>
                  <a:pt x="2224217" y="433053"/>
                </a:cubicBezTo>
                <a:cubicBezTo>
                  <a:pt x="2231858" y="420318"/>
                  <a:pt x="2240692" y="408339"/>
                  <a:pt x="2248930" y="395982"/>
                </a:cubicBezTo>
                <a:lnTo>
                  <a:pt x="2261287" y="377447"/>
                </a:lnTo>
                <a:cubicBezTo>
                  <a:pt x="2265406" y="350674"/>
                  <a:pt x="2268332" y="323690"/>
                  <a:pt x="2273644" y="297128"/>
                </a:cubicBezTo>
                <a:cubicBezTo>
                  <a:pt x="2277308" y="278810"/>
                  <a:pt x="2289116" y="241471"/>
                  <a:pt x="2298357" y="222988"/>
                </a:cubicBezTo>
                <a:cubicBezTo>
                  <a:pt x="2301678" y="216346"/>
                  <a:pt x="2306595" y="210631"/>
                  <a:pt x="2310714" y="204453"/>
                </a:cubicBezTo>
                <a:cubicBezTo>
                  <a:pt x="2312773" y="179739"/>
                  <a:pt x="2313614" y="154894"/>
                  <a:pt x="2316892" y="130312"/>
                </a:cubicBezTo>
                <a:cubicBezTo>
                  <a:pt x="2318398" y="119014"/>
                  <a:pt x="2330885" y="95012"/>
                  <a:pt x="2335427" y="87064"/>
                </a:cubicBezTo>
                <a:cubicBezTo>
                  <a:pt x="2339111" y="80617"/>
                  <a:pt x="2342533" y="73779"/>
                  <a:pt x="2347784" y="68528"/>
                </a:cubicBezTo>
                <a:cubicBezTo>
                  <a:pt x="2353034" y="63278"/>
                  <a:pt x="2360615" y="60926"/>
                  <a:pt x="2366319" y="56172"/>
                </a:cubicBezTo>
                <a:cubicBezTo>
                  <a:pt x="2373031" y="50578"/>
                  <a:pt x="2377039" y="41545"/>
                  <a:pt x="2384854" y="37637"/>
                </a:cubicBezTo>
                <a:cubicBezTo>
                  <a:pt x="2394247" y="32941"/>
                  <a:pt x="2405615" y="34221"/>
                  <a:pt x="2415746" y="31458"/>
                </a:cubicBezTo>
                <a:cubicBezTo>
                  <a:pt x="2428312" y="28031"/>
                  <a:pt x="2452817" y="19101"/>
                  <a:pt x="2452817" y="19101"/>
                </a:cubicBezTo>
                <a:lnTo>
                  <a:pt x="2576384" y="37637"/>
                </a:lnTo>
                <a:cubicBezTo>
                  <a:pt x="2586753" y="39296"/>
                  <a:pt x="2596775" y="43815"/>
                  <a:pt x="2607276" y="43815"/>
                </a:cubicBezTo>
                <a:cubicBezTo>
                  <a:pt x="2691739" y="43815"/>
                  <a:pt x="2776152" y="39696"/>
                  <a:pt x="2860590" y="37637"/>
                </a:cubicBezTo>
                <a:cubicBezTo>
                  <a:pt x="2870887" y="35577"/>
                  <a:pt x="2881086" y="32943"/>
                  <a:pt x="2891481" y="31458"/>
                </a:cubicBezTo>
                <a:cubicBezTo>
                  <a:pt x="2909943" y="28821"/>
                  <a:pt x="2928565" y="27459"/>
                  <a:pt x="2947087" y="25280"/>
                </a:cubicBezTo>
                <a:lnTo>
                  <a:pt x="2996514" y="19101"/>
                </a:lnTo>
                <a:cubicBezTo>
                  <a:pt x="3002692" y="14982"/>
                  <a:pt x="3007692" y="7748"/>
                  <a:pt x="3015049" y="6745"/>
                </a:cubicBezTo>
                <a:cubicBezTo>
                  <a:pt x="3102199" y="-5139"/>
                  <a:pt x="3141664" y="1181"/>
                  <a:pt x="3225114" y="6745"/>
                </a:cubicBezTo>
                <a:cubicBezTo>
                  <a:pt x="3231292" y="10864"/>
                  <a:pt x="3237008" y="15780"/>
                  <a:pt x="3243649" y="19101"/>
                </a:cubicBezTo>
                <a:cubicBezTo>
                  <a:pt x="3249474" y="22014"/>
                  <a:pt x="3256765" y="21667"/>
                  <a:pt x="3262184" y="25280"/>
                </a:cubicBezTo>
                <a:cubicBezTo>
                  <a:pt x="3269454" y="30127"/>
                  <a:pt x="3274007" y="38221"/>
                  <a:pt x="3280719" y="43815"/>
                </a:cubicBezTo>
                <a:cubicBezTo>
                  <a:pt x="3322249" y="78424"/>
                  <a:pt x="3273596" y="31589"/>
                  <a:pt x="3323968" y="68528"/>
                </a:cubicBezTo>
                <a:cubicBezTo>
                  <a:pt x="3347572" y="85837"/>
                  <a:pt x="3371232" y="103437"/>
                  <a:pt x="3391930" y="124134"/>
                </a:cubicBezTo>
                <a:cubicBezTo>
                  <a:pt x="3400168" y="132372"/>
                  <a:pt x="3407876" y="141175"/>
                  <a:pt x="3416644" y="148847"/>
                </a:cubicBezTo>
                <a:cubicBezTo>
                  <a:pt x="3435092" y="164989"/>
                  <a:pt x="3469716" y="186829"/>
                  <a:pt x="3490784" y="192096"/>
                </a:cubicBezTo>
                <a:cubicBezTo>
                  <a:pt x="3542696" y="205073"/>
                  <a:pt x="3525810" y="202441"/>
                  <a:pt x="3614352" y="204453"/>
                </a:cubicBezTo>
                <a:lnTo>
                  <a:pt x="4059195" y="210631"/>
                </a:lnTo>
                <a:lnTo>
                  <a:pt x="4275438" y="222988"/>
                </a:lnTo>
                <a:cubicBezTo>
                  <a:pt x="4285910" y="223773"/>
                  <a:pt x="4296199" y="226403"/>
                  <a:pt x="4306330" y="229166"/>
                </a:cubicBezTo>
                <a:cubicBezTo>
                  <a:pt x="4318896" y="232593"/>
                  <a:pt x="4343400" y="241523"/>
                  <a:pt x="4343400" y="241523"/>
                </a:cubicBezTo>
                <a:cubicBezTo>
                  <a:pt x="4349579" y="245642"/>
                  <a:pt x="4355294" y="250559"/>
                  <a:pt x="4361936" y="253880"/>
                </a:cubicBezTo>
                <a:cubicBezTo>
                  <a:pt x="4373275" y="259549"/>
                  <a:pt x="4401753" y="264956"/>
                  <a:pt x="4411363" y="266237"/>
                </a:cubicBezTo>
                <a:cubicBezTo>
                  <a:pt x="4559916" y="286045"/>
                  <a:pt x="4407755" y="261517"/>
                  <a:pt x="4510217" y="278593"/>
                </a:cubicBezTo>
                <a:cubicBezTo>
                  <a:pt x="4524157" y="320414"/>
                  <a:pt x="4504514" y="277960"/>
                  <a:pt x="4534930" y="303307"/>
                </a:cubicBezTo>
                <a:cubicBezTo>
                  <a:pt x="4542840" y="309899"/>
                  <a:pt x="4547560" y="319584"/>
                  <a:pt x="4553465" y="328020"/>
                </a:cubicBezTo>
                <a:cubicBezTo>
                  <a:pt x="4561982" y="340187"/>
                  <a:pt x="4578179" y="365091"/>
                  <a:pt x="4578179" y="365091"/>
                </a:cubicBezTo>
                <a:lnTo>
                  <a:pt x="4596714" y="420696"/>
                </a:lnTo>
                <a:cubicBezTo>
                  <a:pt x="4598773" y="426874"/>
                  <a:pt x="4598287" y="434626"/>
                  <a:pt x="4602892" y="439231"/>
                </a:cubicBezTo>
                <a:cubicBezTo>
                  <a:pt x="4609070" y="445409"/>
                  <a:pt x="4615833" y="451054"/>
                  <a:pt x="4621427" y="457766"/>
                </a:cubicBezTo>
                <a:cubicBezTo>
                  <a:pt x="4635244" y="474346"/>
                  <a:pt x="4628628" y="480420"/>
                  <a:pt x="4652319" y="482480"/>
                </a:cubicBezTo>
                <a:cubicBezTo>
                  <a:pt x="4693405" y="486053"/>
                  <a:pt x="4734698" y="486599"/>
                  <a:pt x="4775887" y="488658"/>
                </a:cubicBezTo>
                <a:cubicBezTo>
                  <a:pt x="4935783" y="552617"/>
                  <a:pt x="4714936" y="470330"/>
                  <a:pt x="4936525" y="525728"/>
                </a:cubicBezTo>
                <a:cubicBezTo>
                  <a:pt x="4946515" y="528225"/>
                  <a:pt x="4952859" y="538279"/>
                  <a:pt x="4961238" y="544264"/>
                </a:cubicBezTo>
                <a:cubicBezTo>
                  <a:pt x="4982195" y="559233"/>
                  <a:pt x="4975358" y="555148"/>
                  <a:pt x="4998309" y="562799"/>
                </a:cubicBezTo>
                <a:cubicBezTo>
                  <a:pt x="5014785" y="575156"/>
                  <a:pt x="5029316" y="590659"/>
                  <a:pt x="5047736" y="599869"/>
                </a:cubicBezTo>
                <a:cubicBezTo>
                  <a:pt x="5055974" y="603988"/>
                  <a:pt x="5064639" y="607345"/>
                  <a:pt x="5072449" y="612226"/>
                </a:cubicBezTo>
                <a:cubicBezTo>
                  <a:pt x="5081181" y="617684"/>
                  <a:pt x="5088431" y="625303"/>
                  <a:pt x="5097163" y="630761"/>
                </a:cubicBezTo>
                <a:cubicBezTo>
                  <a:pt x="5114616" y="641669"/>
                  <a:pt x="5122391" y="643290"/>
                  <a:pt x="5140411" y="649296"/>
                </a:cubicBezTo>
                <a:cubicBezTo>
                  <a:pt x="5146589" y="657534"/>
                  <a:pt x="5151665" y="666728"/>
                  <a:pt x="5158946" y="674009"/>
                </a:cubicBezTo>
                <a:cubicBezTo>
                  <a:pt x="5174989" y="690052"/>
                  <a:pt x="5188794" y="695112"/>
                  <a:pt x="5208373" y="704901"/>
                </a:cubicBezTo>
                <a:cubicBezTo>
                  <a:pt x="5212492" y="711080"/>
                  <a:pt x="5215479" y="718186"/>
                  <a:pt x="5220730" y="723437"/>
                </a:cubicBezTo>
                <a:cubicBezTo>
                  <a:pt x="5228183" y="730890"/>
                  <a:pt x="5241874" y="737097"/>
                  <a:pt x="5251622" y="7419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027481" y="3719384"/>
            <a:ext cx="5511038" cy="2335427"/>
          </a:xfrm>
          <a:custGeom>
            <a:avLst/>
            <a:gdLst>
              <a:gd name="connsiteX0" fmla="*/ 18460 w 5511038"/>
              <a:gd name="connsiteY0" fmla="*/ 2335427 h 2335427"/>
              <a:gd name="connsiteX1" fmla="*/ 12281 w 5511038"/>
              <a:gd name="connsiteY1" fmla="*/ 2143897 h 2335427"/>
              <a:gd name="connsiteX2" fmla="*/ 30816 w 5511038"/>
              <a:gd name="connsiteY2" fmla="*/ 2001794 h 2335427"/>
              <a:gd name="connsiteX3" fmla="*/ 61708 w 5511038"/>
              <a:gd name="connsiteY3" fmla="*/ 1946189 h 2335427"/>
              <a:gd name="connsiteX4" fmla="*/ 86422 w 5511038"/>
              <a:gd name="connsiteY4" fmla="*/ 1890584 h 2335427"/>
              <a:gd name="connsiteX5" fmla="*/ 148205 w 5511038"/>
              <a:gd name="connsiteY5" fmla="*/ 1779373 h 2335427"/>
              <a:gd name="connsiteX6" fmla="*/ 203811 w 5511038"/>
              <a:gd name="connsiteY6" fmla="*/ 1668162 h 2335427"/>
              <a:gd name="connsiteX7" fmla="*/ 228524 w 5511038"/>
              <a:gd name="connsiteY7" fmla="*/ 1587843 h 2335427"/>
              <a:gd name="connsiteX8" fmla="*/ 240881 w 5511038"/>
              <a:gd name="connsiteY8" fmla="*/ 1550773 h 2335427"/>
              <a:gd name="connsiteX9" fmla="*/ 271773 w 5511038"/>
              <a:gd name="connsiteY9" fmla="*/ 1476632 h 2335427"/>
              <a:gd name="connsiteX10" fmla="*/ 290308 w 5511038"/>
              <a:gd name="connsiteY10" fmla="*/ 1458097 h 2335427"/>
              <a:gd name="connsiteX11" fmla="*/ 302665 w 5511038"/>
              <a:gd name="connsiteY11" fmla="*/ 1421027 h 2335427"/>
              <a:gd name="connsiteX12" fmla="*/ 401519 w 5511038"/>
              <a:gd name="connsiteY12" fmla="*/ 1315994 h 2335427"/>
              <a:gd name="connsiteX13" fmla="*/ 407697 w 5511038"/>
              <a:gd name="connsiteY13" fmla="*/ 1297459 h 2335427"/>
              <a:gd name="connsiteX14" fmla="*/ 420054 w 5511038"/>
              <a:gd name="connsiteY14" fmla="*/ 1278924 h 2335427"/>
              <a:gd name="connsiteX15" fmla="*/ 426233 w 5511038"/>
              <a:gd name="connsiteY15" fmla="*/ 1149178 h 2335427"/>
              <a:gd name="connsiteX16" fmla="*/ 444768 w 5511038"/>
              <a:gd name="connsiteY16" fmla="*/ 1130643 h 2335427"/>
              <a:gd name="connsiteX17" fmla="*/ 475660 w 5511038"/>
              <a:gd name="connsiteY17" fmla="*/ 1099751 h 2335427"/>
              <a:gd name="connsiteX18" fmla="*/ 488016 w 5511038"/>
              <a:gd name="connsiteY18" fmla="*/ 1075038 h 2335427"/>
              <a:gd name="connsiteX19" fmla="*/ 531265 w 5511038"/>
              <a:gd name="connsiteY19" fmla="*/ 1013254 h 2335427"/>
              <a:gd name="connsiteX20" fmla="*/ 543622 w 5511038"/>
              <a:gd name="connsiteY20" fmla="*/ 994719 h 2335427"/>
              <a:gd name="connsiteX21" fmla="*/ 549800 w 5511038"/>
              <a:gd name="connsiteY21" fmla="*/ 976184 h 2335427"/>
              <a:gd name="connsiteX22" fmla="*/ 593049 w 5511038"/>
              <a:gd name="connsiteY22" fmla="*/ 902043 h 2335427"/>
              <a:gd name="connsiteX23" fmla="*/ 611584 w 5511038"/>
              <a:gd name="connsiteY23" fmla="*/ 883508 h 2335427"/>
              <a:gd name="connsiteX24" fmla="*/ 623941 w 5511038"/>
              <a:gd name="connsiteY24" fmla="*/ 864973 h 2335427"/>
              <a:gd name="connsiteX25" fmla="*/ 642476 w 5511038"/>
              <a:gd name="connsiteY25" fmla="*/ 852616 h 2335427"/>
              <a:gd name="connsiteX26" fmla="*/ 661011 w 5511038"/>
              <a:gd name="connsiteY26" fmla="*/ 834081 h 2335427"/>
              <a:gd name="connsiteX27" fmla="*/ 667189 w 5511038"/>
              <a:gd name="connsiteY27" fmla="*/ 809367 h 2335427"/>
              <a:gd name="connsiteX28" fmla="*/ 685724 w 5511038"/>
              <a:gd name="connsiteY28" fmla="*/ 784654 h 2335427"/>
              <a:gd name="connsiteX29" fmla="*/ 698081 w 5511038"/>
              <a:gd name="connsiteY29" fmla="*/ 766119 h 2335427"/>
              <a:gd name="connsiteX30" fmla="*/ 710438 w 5511038"/>
              <a:gd name="connsiteY30" fmla="*/ 741405 h 2335427"/>
              <a:gd name="connsiteX31" fmla="*/ 722795 w 5511038"/>
              <a:gd name="connsiteY31" fmla="*/ 710513 h 2335427"/>
              <a:gd name="connsiteX32" fmla="*/ 741330 w 5511038"/>
              <a:gd name="connsiteY32" fmla="*/ 691978 h 2335427"/>
              <a:gd name="connsiteX33" fmla="*/ 772222 w 5511038"/>
              <a:gd name="connsiteY33" fmla="*/ 636373 h 2335427"/>
              <a:gd name="connsiteX34" fmla="*/ 815470 w 5511038"/>
              <a:gd name="connsiteY34" fmla="*/ 611659 h 2335427"/>
              <a:gd name="connsiteX35" fmla="*/ 846362 w 5511038"/>
              <a:gd name="connsiteY35" fmla="*/ 593124 h 2335427"/>
              <a:gd name="connsiteX36" fmla="*/ 895789 w 5511038"/>
              <a:gd name="connsiteY36" fmla="*/ 556054 h 2335427"/>
              <a:gd name="connsiteX37" fmla="*/ 908146 w 5511038"/>
              <a:gd name="connsiteY37" fmla="*/ 537519 h 2335427"/>
              <a:gd name="connsiteX38" fmla="*/ 957573 w 5511038"/>
              <a:gd name="connsiteY38" fmla="*/ 525162 h 2335427"/>
              <a:gd name="connsiteX39" fmla="*/ 1025535 w 5511038"/>
              <a:gd name="connsiteY39" fmla="*/ 512805 h 2335427"/>
              <a:gd name="connsiteX40" fmla="*/ 1050249 w 5511038"/>
              <a:gd name="connsiteY40" fmla="*/ 506627 h 2335427"/>
              <a:gd name="connsiteX41" fmla="*/ 1130568 w 5511038"/>
              <a:gd name="connsiteY41" fmla="*/ 463378 h 2335427"/>
              <a:gd name="connsiteX42" fmla="*/ 1179995 w 5511038"/>
              <a:gd name="connsiteY42" fmla="*/ 438665 h 2335427"/>
              <a:gd name="connsiteX43" fmla="*/ 1217065 w 5511038"/>
              <a:gd name="connsiteY43" fmla="*/ 426308 h 2335427"/>
              <a:gd name="connsiteX44" fmla="*/ 1235600 w 5511038"/>
              <a:gd name="connsiteY44" fmla="*/ 407773 h 2335427"/>
              <a:gd name="connsiteX45" fmla="*/ 1254135 w 5511038"/>
              <a:gd name="connsiteY45" fmla="*/ 401594 h 2335427"/>
              <a:gd name="connsiteX46" fmla="*/ 1303562 w 5511038"/>
              <a:gd name="connsiteY46" fmla="*/ 389238 h 2335427"/>
              <a:gd name="connsiteX47" fmla="*/ 1322097 w 5511038"/>
              <a:gd name="connsiteY47" fmla="*/ 376881 h 2335427"/>
              <a:gd name="connsiteX48" fmla="*/ 1359168 w 5511038"/>
              <a:gd name="connsiteY48" fmla="*/ 364524 h 2335427"/>
              <a:gd name="connsiteX49" fmla="*/ 1371524 w 5511038"/>
              <a:gd name="connsiteY49" fmla="*/ 345989 h 2335427"/>
              <a:gd name="connsiteX50" fmla="*/ 1390060 w 5511038"/>
              <a:gd name="connsiteY50" fmla="*/ 339811 h 2335427"/>
              <a:gd name="connsiteX51" fmla="*/ 1439487 w 5511038"/>
              <a:gd name="connsiteY51" fmla="*/ 327454 h 2335427"/>
              <a:gd name="connsiteX52" fmla="*/ 1643373 w 5511038"/>
              <a:gd name="connsiteY52" fmla="*/ 315097 h 2335427"/>
              <a:gd name="connsiteX53" fmla="*/ 1834903 w 5511038"/>
              <a:gd name="connsiteY53" fmla="*/ 296562 h 2335427"/>
              <a:gd name="connsiteX54" fmla="*/ 1853438 w 5511038"/>
              <a:gd name="connsiteY54" fmla="*/ 290384 h 2335427"/>
              <a:gd name="connsiteX55" fmla="*/ 1896687 w 5511038"/>
              <a:gd name="connsiteY55" fmla="*/ 278027 h 2335427"/>
              <a:gd name="connsiteX56" fmla="*/ 2057324 w 5511038"/>
              <a:gd name="connsiteY56" fmla="*/ 278027 h 2335427"/>
              <a:gd name="connsiteX57" fmla="*/ 2112930 w 5511038"/>
              <a:gd name="connsiteY57" fmla="*/ 247135 h 2335427"/>
              <a:gd name="connsiteX58" fmla="*/ 2168535 w 5511038"/>
              <a:gd name="connsiteY58" fmla="*/ 234778 h 2335427"/>
              <a:gd name="connsiteX59" fmla="*/ 2211784 w 5511038"/>
              <a:gd name="connsiteY59" fmla="*/ 210065 h 2335427"/>
              <a:gd name="connsiteX60" fmla="*/ 2230319 w 5511038"/>
              <a:gd name="connsiteY60" fmla="*/ 203886 h 2335427"/>
              <a:gd name="connsiteX61" fmla="*/ 2279746 w 5511038"/>
              <a:gd name="connsiteY61" fmla="*/ 179173 h 2335427"/>
              <a:gd name="connsiteX62" fmla="*/ 2298281 w 5511038"/>
              <a:gd name="connsiteY62" fmla="*/ 166816 h 2335427"/>
              <a:gd name="connsiteX63" fmla="*/ 2341530 w 5511038"/>
              <a:gd name="connsiteY63" fmla="*/ 160638 h 2335427"/>
              <a:gd name="connsiteX64" fmla="*/ 2397135 w 5511038"/>
              <a:gd name="connsiteY64" fmla="*/ 117389 h 2335427"/>
              <a:gd name="connsiteX65" fmla="*/ 2471276 w 5511038"/>
              <a:gd name="connsiteY65" fmla="*/ 43248 h 2335427"/>
              <a:gd name="connsiteX66" fmla="*/ 2508346 w 5511038"/>
              <a:gd name="connsiteY66" fmla="*/ 12357 h 2335427"/>
              <a:gd name="connsiteX67" fmla="*/ 2557773 w 5511038"/>
              <a:gd name="connsiteY67" fmla="*/ 0 h 2335427"/>
              <a:gd name="connsiteX68" fmla="*/ 2786373 w 5511038"/>
              <a:gd name="connsiteY68" fmla="*/ 18535 h 2335427"/>
              <a:gd name="connsiteX69" fmla="*/ 2804908 w 5511038"/>
              <a:gd name="connsiteY69" fmla="*/ 24713 h 2335427"/>
              <a:gd name="connsiteX70" fmla="*/ 2829622 w 5511038"/>
              <a:gd name="connsiteY70" fmla="*/ 43248 h 2335427"/>
              <a:gd name="connsiteX71" fmla="*/ 2854335 w 5511038"/>
              <a:gd name="connsiteY71" fmla="*/ 49427 h 2335427"/>
              <a:gd name="connsiteX72" fmla="*/ 2872870 w 5511038"/>
              <a:gd name="connsiteY72" fmla="*/ 55605 h 2335427"/>
              <a:gd name="connsiteX73" fmla="*/ 3348605 w 5511038"/>
              <a:gd name="connsiteY73" fmla="*/ 55605 h 2335427"/>
              <a:gd name="connsiteX74" fmla="*/ 3416568 w 5511038"/>
              <a:gd name="connsiteY74" fmla="*/ 74140 h 2335427"/>
              <a:gd name="connsiteX75" fmla="*/ 3515422 w 5511038"/>
              <a:gd name="connsiteY75" fmla="*/ 67962 h 2335427"/>
              <a:gd name="connsiteX76" fmla="*/ 3546314 w 5511038"/>
              <a:gd name="connsiteY76" fmla="*/ 55605 h 2335427"/>
              <a:gd name="connsiteX77" fmla="*/ 3577205 w 5511038"/>
              <a:gd name="connsiteY77" fmla="*/ 49427 h 2335427"/>
              <a:gd name="connsiteX78" fmla="*/ 4065297 w 5511038"/>
              <a:gd name="connsiteY78" fmla="*/ 61784 h 2335427"/>
              <a:gd name="connsiteX79" fmla="*/ 4287719 w 5511038"/>
              <a:gd name="connsiteY79" fmla="*/ 67962 h 2335427"/>
              <a:gd name="connsiteX80" fmla="*/ 4442178 w 5511038"/>
              <a:gd name="connsiteY80" fmla="*/ 61784 h 2335427"/>
              <a:gd name="connsiteX81" fmla="*/ 4460714 w 5511038"/>
              <a:gd name="connsiteY81" fmla="*/ 55605 h 2335427"/>
              <a:gd name="connsiteX82" fmla="*/ 4516319 w 5511038"/>
              <a:gd name="connsiteY82" fmla="*/ 49427 h 2335427"/>
              <a:gd name="connsiteX83" fmla="*/ 4744919 w 5511038"/>
              <a:gd name="connsiteY83" fmla="*/ 55605 h 2335427"/>
              <a:gd name="connsiteX84" fmla="*/ 4763454 w 5511038"/>
              <a:gd name="connsiteY84" fmla="*/ 67962 h 2335427"/>
              <a:gd name="connsiteX85" fmla="*/ 4843773 w 5511038"/>
              <a:gd name="connsiteY85" fmla="*/ 86497 h 2335427"/>
              <a:gd name="connsiteX86" fmla="*/ 5004411 w 5511038"/>
              <a:gd name="connsiteY86" fmla="*/ 80319 h 2335427"/>
              <a:gd name="connsiteX87" fmla="*/ 5041481 w 5511038"/>
              <a:gd name="connsiteY87" fmla="*/ 67962 h 2335427"/>
              <a:gd name="connsiteX88" fmla="*/ 5103265 w 5511038"/>
              <a:gd name="connsiteY88" fmla="*/ 55605 h 2335427"/>
              <a:gd name="connsiteX89" fmla="*/ 5214476 w 5511038"/>
              <a:gd name="connsiteY89" fmla="*/ 49427 h 2335427"/>
              <a:gd name="connsiteX90" fmla="*/ 5362757 w 5511038"/>
              <a:gd name="connsiteY90" fmla="*/ 37070 h 2335427"/>
              <a:gd name="connsiteX91" fmla="*/ 5449254 w 5511038"/>
              <a:gd name="connsiteY91" fmla="*/ 30892 h 2335427"/>
              <a:gd name="connsiteX92" fmla="*/ 5511038 w 5511038"/>
              <a:gd name="connsiteY92" fmla="*/ 18535 h 233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511038" h="2335427">
                <a:moveTo>
                  <a:pt x="18460" y="2335427"/>
                </a:moveTo>
                <a:cubicBezTo>
                  <a:pt x="-13434" y="2255694"/>
                  <a:pt x="3915" y="2311213"/>
                  <a:pt x="12281" y="2143897"/>
                </a:cubicBezTo>
                <a:cubicBezTo>
                  <a:pt x="15355" y="2082428"/>
                  <a:pt x="15118" y="2056737"/>
                  <a:pt x="30816" y="2001794"/>
                </a:cubicBezTo>
                <a:cubicBezTo>
                  <a:pt x="45796" y="1949361"/>
                  <a:pt x="37633" y="1990898"/>
                  <a:pt x="61708" y="1946189"/>
                </a:cubicBezTo>
                <a:cubicBezTo>
                  <a:pt x="71324" y="1928330"/>
                  <a:pt x="77085" y="1908591"/>
                  <a:pt x="86422" y="1890584"/>
                </a:cubicBezTo>
                <a:cubicBezTo>
                  <a:pt x="105943" y="1852937"/>
                  <a:pt x="127611" y="1816443"/>
                  <a:pt x="148205" y="1779373"/>
                </a:cubicBezTo>
                <a:cubicBezTo>
                  <a:pt x="174430" y="1732168"/>
                  <a:pt x="184373" y="1718146"/>
                  <a:pt x="203811" y="1668162"/>
                </a:cubicBezTo>
                <a:cubicBezTo>
                  <a:pt x="235079" y="1587759"/>
                  <a:pt x="213241" y="1638788"/>
                  <a:pt x="228524" y="1587843"/>
                </a:cubicBezTo>
                <a:cubicBezTo>
                  <a:pt x="232267" y="1575367"/>
                  <a:pt x="237138" y="1563249"/>
                  <a:pt x="240881" y="1550773"/>
                </a:cubicBezTo>
                <a:cubicBezTo>
                  <a:pt x="248936" y="1523924"/>
                  <a:pt x="248885" y="1499520"/>
                  <a:pt x="271773" y="1476632"/>
                </a:cubicBezTo>
                <a:lnTo>
                  <a:pt x="290308" y="1458097"/>
                </a:lnTo>
                <a:cubicBezTo>
                  <a:pt x="294427" y="1445740"/>
                  <a:pt x="294134" y="1430870"/>
                  <a:pt x="302665" y="1421027"/>
                </a:cubicBezTo>
                <a:cubicBezTo>
                  <a:pt x="387847" y="1322740"/>
                  <a:pt x="348971" y="1351027"/>
                  <a:pt x="401519" y="1315994"/>
                </a:cubicBezTo>
                <a:cubicBezTo>
                  <a:pt x="403578" y="1309816"/>
                  <a:pt x="404785" y="1303284"/>
                  <a:pt x="407697" y="1297459"/>
                </a:cubicBezTo>
                <a:cubicBezTo>
                  <a:pt x="411018" y="1290817"/>
                  <a:pt x="419133" y="1286292"/>
                  <a:pt x="420054" y="1278924"/>
                </a:cubicBezTo>
                <a:cubicBezTo>
                  <a:pt x="425425" y="1235961"/>
                  <a:pt x="419115" y="1191887"/>
                  <a:pt x="426233" y="1149178"/>
                </a:cubicBezTo>
                <a:cubicBezTo>
                  <a:pt x="427669" y="1140559"/>
                  <a:pt x="439174" y="1137355"/>
                  <a:pt x="444768" y="1130643"/>
                </a:cubicBezTo>
                <a:cubicBezTo>
                  <a:pt x="470511" y="1099751"/>
                  <a:pt x="441677" y="1122406"/>
                  <a:pt x="475660" y="1099751"/>
                </a:cubicBezTo>
                <a:cubicBezTo>
                  <a:pt x="479779" y="1091513"/>
                  <a:pt x="483278" y="1082935"/>
                  <a:pt x="488016" y="1075038"/>
                </a:cubicBezTo>
                <a:cubicBezTo>
                  <a:pt x="509320" y="1039531"/>
                  <a:pt x="510144" y="1042823"/>
                  <a:pt x="531265" y="1013254"/>
                </a:cubicBezTo>
                <a:cubicBezTo>
                  <a:pt x="535581" y="1007212"/>
                  <a:pt x="539503" y="1000897"/>
                  <a:pt x="543622" y="994719"/>
                </a:cubicBezTo>
                <a:cubicBezTo>
                  <a:pt x="545681" y="988541"/>
                  <a:pt x="547105" y="982113"/>
                  <a:pt x="549800" y="976184"/>
                </a:cubicBezTo>
                <a:cubicBezTo>
                  <a:pt x="564906" y="942951"/>
                  <a:pt x="571407" y="927292"/>
                  <a:pt x="593049" y="902043"/>
                </a:cubicBezTo>
                <a:cubicBezTo>
                  <a:pt x="598735" y="895409"/>
                  <a:pt x="605990" y="890220"/>
                  <a:pt x="611584" y="883508"/>
                </a:cubicBezTo>
                <a:cubicBezTo>
                  <a:pt x="616338" y="877804"/>
                  <a:pt x="618690" y="870224"/>
                  <a:pt x="623941" y="864973"/>
                </a:cubicBezTo>
                <a:cubicBezTo>
                  <a:pt x="629192" y="859722"/>
                  <a:pt x="636772" y="857370"/>
                  <a:pt x="642476" y="852616"/>
                </a:cubicBezTo>
                <a:cubicBezTo>
                  <a:pt x="649188" y="847022"/>
                  <a:pt x="654833" y="840259"/>
                  <a:pt x="661011" y="834081"/>
                </a:cubicBezTo>
                <a:cubicBezTo>
                  <a:pt x="663070" y="825843"/>
                  <a:pt x="663392" y="816962"/>
                  <a:pt x="667189" y="809367"/>
                </a:cubicBezTo>
                <a:cubicBezTo>
                  <a:pt x="671794" y="800157"/>
                  <a:pt x="679739" y="793033"/>
                  <a:pt x="685724" y="784654"/>
                </a:cubicBezTo>
                <a:cubicBezTo>
                  <a:pt x="690040" y="778612"/>
                  <a:pt x="694397" y="772566"/>
                  <a:pt x="698081" y="766119"/>
                </a:cubicBezTo>
                <a:cubicBezTo>
                  <a:pt x="702651" y="758122"/>
                  <a:pt x="706697" y="749822"/>
                  <a:pt x="710438" y="741405"/>
                </a:cubicBezTo>
                <a:cubicBezTo>
                  <a:pt x="714942" y="731270"/>
                  <a:pt x="716917" y="719918"/>
                  <a:pt x="722795" y="710513"/>
                </a:cubicBezTo>
                <a:cubicBezTo>
                  <a:pt x="727426" y="703104"/>
                  <a:pt x="735152" y="698156"/>
                  <a:pt x="741330" y="691978"/>
                </a:cubicBezTo>
                <a:cubicBezTo>
                  <a:pt x="747236" y="674259"/>
                  <a:pt x="755225" y="644872"/>
                  <a:pt x="772222" y="636373"/>
                </a:cubicBezTo>
                <a:cubicBezTo>
                  <a:pt x="814414" y="615276"/>
                  <a:pt x="780535" y="633494"/>
                  <a:pt x="815470" y="611659"/>
                </a:cubicBezTo>
                <a:cubicBezTo>
                  <a:pt x="825653" y="605294"/>
                  <a:pt x="836489" y="599959"/>
                  <a:pt x="846362" y="593124"/>
                </a:cubicBezTo>
                <a:cubicBezTo>
                  <a:pt x="863295" y="581401"/>
                  <a:pt x="884365" y="573190"/>
                  <a:pt x="895789" y="556054"/>
                </a:cubicBezTo>
                <a:cubicBezTo>
                  <a:pt x="899908" y="549876"/>
                  <a:pt x="901504" y="540840"/>
                  <a:pt x="908146" y="537519"/>
                </a:cubicBezTo>
                <a:cubicBezTo>
                  <a:pt x="923336" y="529924"/>
                  <a:pt x="941462" y="530532"/>
                  <a:pt x="957573" y="525162"/>
                </a:cubicBezTo>
                <a:cubicBezTo>
                  <a:pt x="997340" y="511907"/>
                  <a:pt x="955675" y="524448"/>
                  <a:pt x="1025535" y="512805"/>
                </a:cubicBezTo>
                <a:cubicBezTo>
                  <a:pt x="1033911" y="511409"/>
                  <a:pt x="1042011" y="508686"/>
                  <a:pt x="1050249" y="506627"/>
                </a:cubicBezTo>
                <a:cubicBezTo>
                  <a:pt x="1154717" y="454393"/>
                  <a:pt x="1012170" y="526524"/>
                  <a:pt x="1130568" y="463378"/>
                </a:cubicBezTo>
                <a:cubicBezTo>
                  <a:pt x="1146821" y="454710"/>
                  <a:pt x="1162520" y="444490"/>
                  <a:pt x="1179995" y="438665"/>
                </a:cubicBezTo>
                <a:lnTo>
                  <a:pt x="1217065" y="426308"/>
                </a:lnTo>
                <a:cubicBezTo>
                  <a:pt x="1223243" y="420130"/>
                  <a:pt x="1228330" y="412620"/>
                  <a:pt x="1235600" y="407773"/>
                </a:cubicBezTo>
                <a:cubicBezTo>
                  <a:pt x="1241019" y="404160"/>
                  <a:pt x="1247817" y="403174"/>
                  <a:pt x="1254135" y="401594"/>
                </a:cubicBezTo>
                <a:lnTo>
                  <a:pt x="1303562" y="389238"/>
                </a:lnTo>
                <a:cubicBezTo>
                  <a:pt x="1309740" y="385119"/>
                  <a:pt x="1315312" y="379897"/>
                  <a:pt x="1322097" y="376881"/>
                </a:cubicBezTo>
                <a:cubicBezTo>
                  <a:pt x="1334000" y="371591"/>
                  <a:pt x="1359168" y="364524"/>
                  <a:pt x="1359168" y="364524"/>
                </a:cubicBezTo>
                <a:cubicBezTo>
                  <a:pt x="1363287" y="358346"/>
                  <a:pt x="1365726" y="350627"/>
                  <a:pt x="1371524" y="345989"/>
                </a:cubicBezTo>
                <a:cubicBezTo>
                  <a:pt x="1376610" y="341921"/>
                  <a:pt x="1383777" y="341525"/>
                  <a:pt x="1390060" y="339811"/>
                </a:cubicBezTo>
                <a:cubicBezTo>
                  <a:pt x="1406444" y="335343"/>
                  <a:pt x="1422522" y="328225"/>
                  <a:pt x="1439487" y="327454"/>
                </a:cubicBezTo>
                <a:cubicBezTo>
                  <a:pt x="1598135" y="320242"/>
                  <a:pt x="1530242" y="325381"/>
                  <a:pt x="1643373" y="315097"/>
                </a:cubicBezTo>
                <a:cubicBezTo>
                  <a:pt x="1729326" y="286445"/>
                  <a:pt x="1667428" y="303261"/>
                  <a:pt x="1834903" y="296562"/>
                </a:cubicBezTo>
                <a:cubicBezTo>
                  <a:pt x="1841081" y="294503"/>
                  <a:pt x="1847176" y="292173"/>
                  <a:pt x="1853438" y="290384"/>
                </a:cubicBezTo>
                <a:cubicBezTo>
                  <a:pt x="1907752" y="274865"/>
                  <a:pt x="1852238" y="292842"/>
                  <a:pt x="1896687" y="278027"/>
                </a:cubicBezTo>
                <a:cubicBezTo>
                  <a:pt x="1978277" y="284303"/>
                  <a:pt x="1975734" y="288226"/>
                  <a:pt x="2057324" y="278027"/>
                </a:cubicBezTo>
                <a:cubicBezTo>
                  <a:pt x="2115267" y="270784"/>
                  <a:pt x="2012709" y="267178"/>
                  <a:pt x="2112930" y="247135"/>
                </a:cubicBezTo>
                <a:cubicBezTo>
                  <a:pt x="2121327" y="245456"/>
                  <a:pt x="2158557" y="238520"/>
                  <a:pt x="2168535" y="234778"/>
                </a:cubicBezTo>
                <a:cubicBezTo>
                  <a:pt x="2211861" y="218530"/>
                  <a:pt x="2175935" y="227990"/>
                  <a:pt x="2211784" y="210065"/>
                </a:cubicBezTo>
                <a:cubicBezTo>
                  <a:pt x="2217609" y="207152"/>
                  <a:pt x="2224141" y="205946"/>
                  <a:pt x="2230319" y="203886"/>
                </a:cubicBezTo>
                <a:cubicBezTo>
                  <a:pt x="2285210" y="162719"/>
                  <a:pt x="2225761" y="202310"/>
                  <a:pt x="2279746" y="179173"/>
                </a:cubicBezTo>
                <a:cubicBezTo>
                  <a:pt x="2286571" y="176248"/>
                  <a:pt x="2291169" y="168950"/>
                  <a:pt x="2298281" y="166816"/>
                </a:cubicBezTo>
                <a:cubicBezTo>
                  <a:pt x="2312230" y="162631"/>
                  <a:pt x="2327114" y="162697"/>
                  <a:pt x="2341530" y="160638"/>
                </a:cubicBezTo>
                <a:cubicBezTo>
                  <a:pt x="2360065" y="146222"/>
                  <a:pt x="2380531" y="133993"/>
                  <a:pt x="2397135" y="117389"/>
                </a:cubicBezTo>
                <a:lnTo>
                  <a:pt x="2471276" y="43248"/>
                </a:lnTo>
                <a:cubicBezTo>
                  <a:pt x="2484941" y="29582"/>
                  <a:pt x="2491141" y="20959"/>
                  <a:pt x="2508346" y="12357"/>
                </a:cubicBezTo>
                <a:cubicBezTo>
                  <a:pt x="2521016" y="6022"/>
                  <a:pt x="2546016" y="2351"/>
                  <a:pt x="2557773" y="0"/>
                </a:cubicBezTo>
                <a:cubicBezTo>
                  <a:pt x="2683731" y="5038"/>
                  <a:pt x="2687437" y="-1252"/>
                  <a:pt x="2786373" y="18535"/>
                </a:cubicBezTo>
                <a:cubicBezTo>
                  <a:pt x="2792759" y="19812"/>
                  <a:pt x="2798730" y="22654"/>
                  <a:pt x="2804908" y="24713"/>
                </a:cubicBezTo>
                <a:cubicBezTo>
                  <a:pt x="2813146" y="30891"/>
                  <a:pt x="2820412" y="38643"/>
                  <a:pt x="2829622" y="43248"/>
                </a:cubicBezTo>
                <a:cubicBezTo>
                  <a:pt x="2837217" y="47045"/>
                  <a:pt x="2846170" y="47094"/>
                  <a:pt x="2854335" y="49427"/>
                </a:cubicBezTo>
                <a:cubicBezTo>
                  <a:pt x="2860597" y="51216"/>
                  <a:pt x="2866692" y="53546"/>
                  <a:pt x="2872870" y="55605"/>
                </a:cubicBezTo>
                <a:cubicBezTo>
                  <a:pt x="2979783" y="53378"/>
                  <a:pt x="3221349" y="42880"/>
                  <a:pt x="3348605" y="55605"/>
                </a:cubicBezTo>
                <a:cubicBezTo>
                  <a:pt x="3371970" y="57941"/>
                  <a:pt x="3393914" y="67962"/>
                  <a:pt x="3416568" y="74140"/>
                </a:cubicBezTo>
                <a:cubicBezTo>
                  <a:pt x="3449519" y="72081"/>
                  <a:pt x="3482738" y="72631"/>
                  <a:pt x="3515422" y="67962"/>
                </a:cubicBezTo>
                <a:cubicBezTo>
                  <a:pt x="3526401" y="66394"/>
                  <a:pt x="3535691" y="58792"/>
                  <a:pt x="3546314" y="55605"/>
                </a:cubicBezTo>
                <a:cubicBezTo>
                  <a:pt x="3556372" y="52588"/>
                  <a:pt x="3566908" y="51486"/>
                  <a:pt x="3577205" y="49427"/>
                </a:cubicBezTo>
                <a:cubicBezTo>
                  <a:pt x="3805195" y="65711"/>
                  <a:pt x="3597971" y="52530"/>
                  <a:pt x="4065297" y="61784"/>
                </a:cubicBezTo>
                <a:lnTo>
                  <a:pt x="4287719" y="67962"/>
                </a:lnTo>
                <a:cubicBezTo>
                  <a:pt x="4339205" y="65903"/>
                  <a:pt x="4390781" y="65455"/>
                  <a:pt x="4442178" y="61784"/>
                </a:cubicBezTo>
                <a:cubicBezTo>
                  <a:pt x="4448674" y="61320"/>
                  <a:pt x="4454290" y="56676"/>
                  <a:pt x="4460714" y="55605"/>
                </a:cubicBezTo>
                <a:cubicBezTo>
                  <a:pt x="4479109" y="52539"/>
                  <a:pt x="4497784" y="51486"/>
                  <a:pt x="4516319" y="49427"/>
                </a:cubicBezTo>
                <a:cubicBezTo>
                  <a:pt x="4592519" y="51486"/>
                  <a:pt x="4668905" y="49904"/>
                  <a:pt x="4744919" y="55605"/>
                </a:cubicBezTo>
                <a:cubicBezTo>
                  <a:pt x="4752324" y="56160"/>
                  <a:pt x="4756669" y="64946"/>
                  <a:pt x="4763454" y="67962"/>
                </a:cubicBezTo>
                <a:cubicBezTo>
                  <a:pt x="4795593" y="82246"/>
                  <a:pt x="4808589" y="81471"/>
                  <a:pt x="4843773" y="86497"/>
                </a:cubicBezTo>
                <a:cubicBezTo>
                  <a:pt x="4897319" y="84438"/>
                  <a:pt x="4951059" y="85321"/>
                  <a:pt x="5004411" y="80319"/>
                </a:cubicBezTo>
                <a:cubicBezTo>
                  <a:pt x="5017379" y="79103"/>
                  <a:pt x="5028709" y="70516"/>
                  <a:pt x="5041481" y="67962"/>
                </a:cubicBezTo>
                <a:cubicBezTo>
                  <a:pt x="5062076" y="63843"/>
                  <a:pt x="5082382" y="57842"/>
                  <a:pt x="5103265" y="55605"/>
                </a:cubicBezTo>
                <a:cubicBezTo>
                  <a:pt x="5140181" y="51650"/>
                  <a:pt x="5177406" y="51486"/>
                  <a:pt x="5214476" y="49427"/>
                </a:cubicBezTo>
                <a:cubicBezTo>
                  <a:pt x="5296050" y="37772"/>
                  <a:pt x="5234501" y="45344"/>
                  <a:pt x="5362757" y="37070"/>
                </a:cubicBezTo>
                <a:lnTo>
                  <a:pt x="5449254" y="30892"/>
                </a:lnTo>
                <a:cubicBezTo>
                  <a:pt x="5506870" y="18088"/>
                  <a:pt x="5485873" y="18535"/>
                  <a:pt x="5511038" y="1853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08028" y="4071669"/>
            <a:ext cx="4784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effect of aspirin dosage on </a:t>
            </a:r>
            <a:r>
              <a:rPr lang="en-US" i="1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 relief</a:t>
            </a:r>
            <a:endParaRPr lang="en-US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478480" y="4564243"/>
                <a:ext cx="1662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480" y="4564243"/>
                <a:ext cx="1662378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846975" y="3016431"/>
            <a:ext cx="4925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effect of aspirin dosage on </a:t>
            </a:r>
            <a:r>
              <a:rPr lang="en-US" i="1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 relief</a:t>
            </a:r>
            <a:endParaRPr lang="en-US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556740" y="3511858"/>
                <a:ext cx="1662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740" y="3511858"/>
                <a:ext cx="1662378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3033584" y="3985054"/>
            <a:ext cx="5455508" cy="2069757"/>
          </a:xfrm>
          <a:custGeom>
            <a:avLst/>
            <a:gdLst>
              <a:gd name="connsiteX0" fmla="*/ 0 w 5455508"/>
              <a:gd name="connsiteY0" fmla="*/ 2069757 h 2069757"/>
              <a:gd name="connsiteX1" fmla="*/ 30892 w 5455508"/>
              <a:gd name="connsiteY1" fmla="*/ 1970903 h 2069757"/>
              <a:gd name="connsiteX2" fmla="*/ 61784 w 5455508"/>
              <a:gd name="connsiteY2" fmla="*/ 1896762 h 2069757"/>
              <a:gd name="connsiteX3" fmla="*/ 80319 w 5455508"/>
              <a:gd name="connsiteY3" fmla="*/ 1865870 h 2069757"/>
              <a:gd name="connsiteX4" fmla="*/ 98854 w 5455508"/>
              <a:gd name="connsiteY4" fmla="*/ 1816443 h 2069757"/>
              <a:gd name="connsiteX5" fmla="*/ 105032 w 5455508"/>
              <a:gd name="connsiteY5" fmla="*/ 1791730 h 2069757"/>
              <a:gd name="connsiteX6" fmla="*/ 123567 w 5455508"/>
              <a:gd name="connsiteY6" fmla="*/ 1773195 h 2069757"/>
              <a:gd name="connsiteX7" fmla="*/ 135924 w 5455508"/>
              <a:gd name="connsiteY7" fmla="*/ 1748481 h 2069757"/>
              <a:gd name="connsiteX8" fmla="*/ 148281 w 5455508"/>
              <a:gd name="connsiteY8" fmla="*/ 1729946 h 2069757"/>
              <a:gd name="connsiteX9" fmla="*/ 154459 w 5455508"/>
              <a:gd name="connsiteY9" fmla="*/ 1705232 h 2069757"/>
              <a:gd name="connsiteX10" fmla="*/ 179173 w 5455508"/>
              <a:gd name="connsiteY10" fmla="*/ 1680519 h 2069757"/>
              <a:gd name="connsiteX11" fmla="*/ 191530 w 5455508"/>
              <a:gd name="connsiteY11" fmla="*/ 1661984 h 2069757"/>
              <a:gd name="connsiteX12" fmla="*/ 228600 w 5455508"/>
              <a:gd name="connsiteY12" fmla="*/ 1624914 h 2069757"/>
              <a:gd name="connsiteX13" fmla="*/ 265670 w 5455508"/>
              <a:gd name="connsiteY13" fmla="*/ 1587843 h 2069757"/>
              <a:gd name="connsiteX14" fmla="*/ 284205 w 5455508"/>
              <a:gd name="connsiteY14" fmla="*/ 1569308 h 2069757"/>
              <a:gd name="connsiteX15" fmla="*/ 333632 w 5455508"/>
              <a:gd name="connsiteY15" fmla="*/ 1544595 h 2069757"/>
              <a:gd name="connsiteX16" fmla="*/ 352167 w 5455508"/>
              <a:gd name="connsiteY16" fmla="*/ 1538416 h 2069757"/>
              <a:gd name="connsiteX17" fmla="*/ 401594 w 5455508"/>
              <a:gd name="connsiteY17" fmla="*/ 1501346 h 2069757"/>
              <a:gd name="connsiteX18" fmla="*/ 475735 w 5455508"/>
              <a:gd name="connsiteY18" fmla="*/ 1470454 h 2069757"/>
              <a:gd name="connsiteX19" fmla="*/ 500448 w 5455508"/>
              <a:gd name="connsiteY19" fmla="*/ 1433384 h 2069757"/>
              <a:gd name="connsiteX20" fmla="*/ 537519 w 5455508"/>
              <a:gd name="connsiteY20" fmla="*/ 1396314 h 2069757"/>
              <a:gd name="connsiteX21" fmla="*/ 556054 w 5455508"/>
              <a:gd name="connsiteY21" fmla="*/ 1371600 h 2069757"/>
              <a:gd name="connsiteX22" fmla="*/ 630194 w 5455508"/>
              <a:gd name="connsiteY22" fmla="*/ 1334530 h 2069757"/>
              <a:gd name="connsiteX23" fmla="*/ 654908 w 5455508"/>
              <a:gd name="connsiteY23" fmla="*/ 1322173 h 2069757"/>
              <a:gd name="connsiteX24" fmla="*/ 698157 w 5455508"/>
              <a:gd name="connsiteY24" fmla="*/ 1297460 h 2069757"/>
              <a:gd name="connsiteX25" fmla="*/ 747584 w 5455508"/>
              <a:gd name="connsiteY25" fmla="*/ 1278924 h 2069757"/>
              <a:gd name="connsiteX26" fmla="*/ 766119 w 5455508"/>
              <a:gd name="connsiteY26" fmla="*/ 1254211 h 2069757"/>
              <a:gd name="connsiteX27" fmla="*/ 790832 w 5455508"/>
              <a:gd name="connsiteY27" fmla="*/ 1241854 h 2069757"/>
              <a:gd name="connsiteX28" fmla="*/ 815546 w 5455508"/>
              <a:gd name="connsiteY28" fmla="*/ 1217141 h 2069757"/>
              <a:gd name="connsiteX29" fmla="*/ 834081 w 5455508"/>
              <a:gd name="connsiteY29" fmla="*/ 1180070 h 2069757"/>
              <a:gd name="connsiteX30" fmla="*/ 858794 w 5455508"/>
              <a:gd name="connsiteY30" fmla="*/ 1161535 h 2069757"/>
              <a:gd name="connsiteX31" fmla="*/ 877330 w 5455508"/>
              <a:gd name="connsiteY31" fmla="*/ 1143000 h 2069757"/>
              <a:gd name="connsiteX32" fmla="*/ 895865 w 5455508"/>
              <a:gd name="connsiteY32" fmla="*/ 1130643 h 2069757"/>
              <a:gd name="connsiteX33" fmla="*/ 932935 w 5455508"/>
              <a:gd name="connsiteY33" fmla="*/ 1118287 h 2069757"/>
              <a:gd name="connsiteX34" fmla="*/ 970005 w 5455508"/>
              <a:gd name="connsiteY34" fmla="*/ 1093573 h 2069757"/>
              <a:gd name="connsiteX35" fmla="*/ 1037967 w 5455508"/>
              <a:gd name="connsiteY35" fmla="*/ 1062681 h 2069757"/>
              <a:gd name="connsiteX36" fmla="*/ 1081216 w 5455508"/>
              <a:gd name="connsiteY36" fmla="*/ 1037968 h 2069757"/>
              <a:gd name="connsiteX37" fmla="*/ 1093573 w 5455508"/>
              <a:gd name="connsiteY37" fmla="*/ 1019432 h 2069757"/>
              <a:gd name="connsiteX38" fmla="*/ 1112108 w 5455508"/>
              <a:gd name="connsiteY38" fmla="*/ 1007076 h 2069757"/>
              <a:gd name="connsiteX39" fmla="*/ 1130643 w 5455508"/>
              <a:gd name="connsiteY39" fmla="*/ 1000897 h 2069757"/>
              <a:gd name="connsiteX40" fmla="*/ 1198605 w 5455508"/>
              <a:gd name="connsiteY40" fmla="*/ 988541 h 2069757"/>
              <a:gd name="connsiteX41" fmla="*/ 1229497 w 5455508"/>
              <a:gd name="connsiteY41" fmla="*/ 982362 h 2069757"/>
              <a:gd name="connsiteX42" fmla="*/ 1278924 w 5455508"/>
              <a:gd name="connsiteY42" fmla="*/ 963827 h 2069757"/>
              <a:gd name="connsiteX43" fmla="*/ 1303638 w 5455508"/>
              <a:gd name="connsiteY43" fmla="*/ 957649 h 2069757"/>
              <a:gd name="connsiteX44" fmla="*/ 1353065 w 5455508"/>
              <a:gd name="connsiteY44" fmla="*/ 939114 h 2069757"/>
              <a:gd name="connsiteX45" fmla="*/ 1402492 w 5455508"/>
              <a:gd name="connsiteY45" fmla="*/ 926757 h 2069757"/>
              <a:gd name="connsiteX46" fmla="*/ 1921475 w 5455508"/>
              <a:gd name="connsiteY46" fmla="*/ 920578 h 2069757"/>
              <a:gd name="connsiteX47" fmla="*/ 1989438 w 5455508"/>
              <a:gd name="connsiteY47" fmla="*/ 908222 h 2069757"/>
              <a:gd name="connsiteX48" fmla="*/ 2069757 w 5455508"/>
              <a:gd name="connsiteY48" fmla="*/ 883508 h 2069757"/>
              <a:gd name="connsiteX49" fmla="*/ 2162432 w 5455508"/>
              <a:gd name="connsiteY49" fmla="*/ 871151 h 2069757"/>
              <a:gd name="connsiteX50" fmla="*/ 2335427 w 5455508"/>
              <a:gd name="connsiteY50" fmla="*/ 877330 h 2069757"/>
              <a:gd name="connsiteX51" fmla="*/ 2360140 w 5455508"/>
              <a:gd name="connsiteY51" fmla="*/ 883508 h 2069757"/>
              <a:gd name="connsiteX52" fmla="*/ 2415746 w 5455508"/>
              <a:gd name="connsiteY52" fmla="*/ 889687 h 2069757"/>
              <a:gd name="connsiteX53" fmla="*/ 2434281 w 5455508"/>
              <a:gd name="connsiteY53" fmla="*/ 895865 h 2069757"/>
              <a:gd name="connsiteX54" fmla="*/ 2761735 w 5455508"/>
              <a:gd name="connsiteY54" fmla="*/ 895865 h 2069757"/>
              <a:gd name="connsiteX55" fmla="*/ 3231292 w 5455508"/>
              <a:gd name="connsiteY55" fmla="*/ 902043 h 2069757"/>
              <a:gd name="connsiteX56" fmla="*/ 3330146 w 5455508"/>
              <a:gd name="connsiteY56" fmla="*/ 889687 h 2069757"/>
              <a:gd name="connsiteX57" fmla="*/ 3348681 w 5455508"/>
              <a:gd name="connsiteY57" fmla="*/ 883508 h 2069757"/>
              <a:gd name="connsiteX58" fmla="*/ 3398108 w 5455508"/>
              <a:gd name="connsiteY58" fmla="*/ 877330 h 2069757"/>
              <a:gd name="connsiteX59" fmla="*/ 3459892 w 5455508"/>
              <a:gd name="connsiteY59" fmla="*/ 846438 h 2069757"/>
              <a:gd name="connsiteX60" fmla="*/ 3484605 w 5455508"/>
              <a:gd name="connsiteY60" fmla="*/ 827903 h 2069757"/>
              <a:gd name="connsiteX61" fmla="*/ 3496962 w 5455508"/>
              <a:gd name="connsiteY61" fmla="*/ 809368 h 2069757"/>
              <a:gd name="connsiteX62" fmla="*/ 3534032 w 5455508"/>
              <a:gd name="connsiteY62" fmla="*/ 784654 h 2069757"/>
              <a:gd name="connsiteX63" fmla="*/ 3540211 w 5455508"/>
              <a:gd name="connsiteY63" fmla="*/ 766119 h 2069757"/>
              <a:gd name="connsiteX64" fmla="*/ 3577281 w 5455508"/>
              <a:gd name="connsiteY64" fmla="*/ 753762 h 2069757"/>
              <a:gd name="connsiteX65" fmla="*/ 3601994 w 5455508"/>
              <a:gd name="connsiteY65" fmla="*/ 741405 h 2069757"/>
              <a:gd name="connsiteX66" fmla="*/ 3651421 w 5455508"/>
              <a:gd name="connsiteY66" fmla="*/ 729049 h 2069757"/>
              <a:gd name="connsiteX67" fmla="*/ 3676135 w 5455508"/>
              <a:gd name="connsiteY67" fmla="*/ 716692 h 2069757"/>
              <a:gd name="connsiteX68" fmla="*/ 3694670 w 5455508"/>
              <a:gd name="connsiteY68" fmla="*/ 698157 h 2069757"/>
              <a:gd name="connsiteX69" fmla="*/ 3731740 w 5455508"/>
              <a:gd name="connsiteY69" fmla="*/ 685800 h 2069757"/>
              <a:gd name="connsiteX70" fmla="*/ 3781167 w 5455508"/>
              <a:gd name="connsiteY70" fmla="*/ 654908 h 2069757"/>
              <a:gd name="connsiteX71" fmla="*/ 3805881 w 5455508"/>
              <a:gd name="connsiteY71" fmla="*/ 642551 h 2069757"/>
              <a:gd name="connsiteX72" fmla="*/ 3824416 w 5455508"/>
              <a:gd name="connsiteY72" fmla="*/ 630195 h 2069757"/>
              <a:gd name="connsiteX73" fmla="*/ 3880021 w 5455508"/>
              <a:gd name="connsiteY73" fmla="*/ 599303 h 2069757"/>
              <a:gd name="connsiteX74" fmla="*/ 3898557 w 5455508"/>
              <a:gd name="connsiteY74" fmla="*/ 586946 h 2069757"/>
              <a:gd name="connsiteX75" fmla="*/ 3960340 w 5455508"/>
              <a:gd name="connsiteY75" fmla="*/ 531341 h 2069757"/>
              <a:gd name="connsiteX76" fmla="*/ 3991232 w 5455508"/>
              <a:gd name="connsiteY76" fmla="*/ 512805 h 2069757"/>
              <a:gd name="connsiteX77" fmla="*/ 4028302 w 5455508"/>
              <a:gd name="connsiteY77" fmla="*/ 506627 h 2069757"/>
              <a:gd name="connsiteX78" fmla="*/ 4040659 w 5455508"/>
              <a:gd name="connsiteY78" fmla="*/ 481914 h 2069757"/>
              <a:gd name="connsiteX79" fmla="*/ 4083908 w 5455508"/>
              <a:gd name="connsiteY79" fmla="*/ 444843 h 2069757"/>
              <a:gd name="connsiteX80" fmla="*/ 4102443 w 5455508"/>
              <a:gd name="connsiteY80" fmla="*/ 420130 h 2069757"/>
              <a:gd name="connsiteX81" fmla="*/ 4133335 w 5455508"/>
              <a:gd name="connsiteY81" fmla="*/ 401595 h 2069757"/>
              <a:gd name="connsiteX82" fmla="*/ 4170405 w 5455508"/>
              <a:gd name="connsiteY82" fmla="*/ 370703 h 2069757"/>
              <a:gd name="connsiteX83" fmla="*/ 4201297 w 5455508"/>
              <a:gd name="connsiteY83" fmla="*/ 358346 h 2069757"/>
              <a:gd name="connsiteX84" fmla="*/ 4244546 w 5455508"/>
              <a:gd name="connsiteY84" fmla="*/ 333632 h 2069757"/>
              <a:gd name="connsiteX85" fmla="*/ 4281616 w 5455508"/>
              <a:gd name="connsiteY85" fmla="*/ 321276 h 2069757"/>
              <a:gd name="connsiteX86" fmla="*/ 4312508 w 5455508"/>
              <a:gd name="connsiteY86" fmla="*/ 308919 h 2069757"/>
              <a:gd name="connsiteX87" fmla="*/ 4331043 w 5455508"/>
              <a:gd name="connsiteY87" fmla="*/ 296562 h 2069757"/>
              <a:gd name="connsiteX88" fmla="*/ 4355757 w 5455508"/>
              <a:gd name="connsiteY88" fmla="*/ 290384 h 2069757"/>
              <a:gd name="connsiteX89" fmla="*/ 4392827 w 5455508"/>
              <a:gd name="connsiteY89" fmla="*/ 265670 h 2069757"/>
              <a:gd name="connsiteX90" fmla="*/ 4417540 w 5455508"/>
              <a:gd name="connsiteY90" fmla="*/ 247135 h 2069757"/>
              <a:gd name="connsiteX91" fmla="*/ 4442254 w 5455508"/>
              <a:gd name="connsiteY91" fmla="*/ 234778 h 2069757"/>
              <a:gd name="connsiteX92" fmla="*/ 4504038 w 5455508"/>
              <a:gd name="connsiteY92" fmla="*/ 179173 h 2069757"/>
              <a:gd name="connsiteX93" fmla="*/ 4547286 w 5455508"/>
              <a:gd name="connsiteY93" fmla="*/ 142103 h 2069757"/>
              <a:gd name="connsiteX94" fmla="*/ 4584357 w 5455508"/>
              <a:gd name="connsiteY94" fmla="*/ 98854 h 2069757"/>
              <a:gd name="connsiteX95" fmla="*/ 4609070 w 5455508"/>
              <a:gd name="connsiteY95" fmla="*/ 86497 h 2069757"/>
              <a:gd name="connsiteX96" fmla="*/ 4652319 w 5455508"/>
              <a:gd name="connsiteY96" fmla="*/ 55605 h 2069757"/>
              <a:gd name="connsiteX97" fmla="*/ 4670854 w 5455508"/>
              <a:gd name="connsiteY97" fmla="*/ 49427 h 2069757"/>
              <a:gd name="connsiteX98" fmla="*/ 4751173 w 5455508"/>
              <a:gd name="connsiteY98" fmla="*/ 37070 h 2069757"/>
              <a:gd name="connsiteX99" fmla="*/ 4812957 w 5455508"/>
              <a:gd name="connsiteY99" fmla="*/ 24714 h 2069757"/>
              <a:gd name="connsiteX100" fmla="*/ 4850027 w 5455508"/>
              <a:gd name="connsiteY100" fmla="*/ 18535 h 2069757"/>
              <a:gd name="connsiteX101" fmla="*/ 4899454 w 5455508"/>
              <a:gd name="connsiteY101" fmla="*/ 6178 h 2069757"/>
              <a:gd name="connsiteX102" fmla="*/ 5004486 w 5455508"/>
              <a:gd name="connsiteY102" fmla="*/ 0 h 2069757"/>
              <a:gd name="connsiteX103" fmla="*/ 5239265 w 5455508"/>
              <a:gd name="connsiteY103" fmla="*/ 6178 h 2069757"/>
              <a:gd name="connsiteX104" fmla="*/ 5276335 w 5455508"/>
              <a:gd name="connsiteY104" fmla="*/ 18535 h 2069757"/>
              <a:gd name="connsiteX105" fmla="*/ 5294870 w 5455508"/>
              <a:gd name="connsiteY105" fmla="*/ 30892 h 2069757"/>
              <a:gd name="connsiteX106" fmla="*/ 5430794 w 5455508"/>
              <a:gd name="connsiteY106" fmla="*/ 49427 h 2069757"/>
              <a:gd name="connsiteX107" fmla="*/ 5455508 w 5455508"/>
              <a:gd name="connsiteY107" fmla="*/ 61784 h 206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455508" h="2069757">
                <a:moveTo>
                  <a:pt x="0" y="2069757"/>
                </a:moveTo>
                <a:cubicBezTo>
                  <a:pt x="13997" y="2013769"/>
                  <a:pt x="9116" y="2025342"/>
                  <a:pt x="30892" y="1970903"/>
                </a:cubicBezTo>
                <a:cubicBezTo>
                  <a:pt x="40835" y="1946045"/>
                  <a:pt x="48009" y="1919720"/>
                  <a:pt x="61784" y="1896762"/>
                </a:cubicBezTo>
                <a:cubicBezTo>
                  <a:pt x="67962" y="1886465"/>
                  <a:pt x="74949" y="1876611"/>
                  <a:pt x="80319" y="1865870"/>
                </a:cubicBezTo>
                <a:cubicBezTo>
                  <a:pt x="84666" y="1857176"/>
                  <a:pt x="95291" y="1828913"/>
                  <a:pt x="98854" y="1816443"/>
                </a:cubicBezTo>
                <a:cubicBezTo>
                  <a:pt x="101187" y="1808279"/>
                  <a:pt x="100819" y="1799102"/>
                  <a:pt x="105032" y="1791730"/>
                </a:cubicBezTo>
                <a:cubicBezTo>
                  <a:pt x="109367" y="1784144"/>
                  <a:pt x="118488" y="1780305"/>
                  <a:pt x="123567" y="1773195"/>
                </a:cubicBezTo>
                <a:cubicBezTo>
                  <a:pt x="128920" y="1765700"/>
                  <a:pt x="131354" y="1756478"/>
                  <a:pt x="135924" y="1748481"/>
                </a:cubicBezTo>
                <a:cubicBezTo>
                  <a:pt x="139608" y="1742034"/>
                  <a:pt x="144162" y="1736124"/>
                  <a:pt x="148281" y="1729946"/>
                </a:cubicBezTo>
                <a:cubicBezTo>
                  <a:pt x="150340" y="1721708"/>
                  <a:pt x="149959" y="1712433"/>
                  <a:pt x="154459" y="1705232"/>
                </a:cubicBezTo>
                <a:cubicBezTo>
                  <a:pt x="160634" y="1695353"/>
                  <a:pt x="171591" y="1689364"/>
                  <a:pt x="179173" y="1680519"/>
                </a:cubicBezTo>
                <a:cubicBezTo>
                  <a:pt x="184006" y="1674881"/>
                  <a:pt x="186597" y="1667534"/>
                  <a:pt x="191530" y="1661984"/>
                </a:cubicBezTo>
                <a:cubicBezTo>
                  <a:pt x="203140" y="1648923"/>
                  <a:pt x="218115" y="1638894"/>
                  <a:pt x="228600" y="1624914"/>
                </a:cubicBezTo>
                <a:cubicBezTo>
                  <a:pt x="264117" y="1577556"/>
                  <a:pt x="229534" y="1617957"/>
                  <a:pt x="265670" y="1587843"/>
                </a:cubicBezTo>
                <a:cubicBezTo>
                  <a:pt x="272382" y="1582249"/>
                  <a:pt x="276833" y="1573999"/>
                  <a:pt x="284205" y="1569308"/>
                </a:cubicBezTo>
                <a:cubicBezTo>
                  <a:pt x="299746" y="1559419"/>
                  <a:pt x="316157" y="1550421"/>
                  <a:pt x="333632" y="1544595"/>
                </a:cubicBezTo>
                <a:cubicBezTo>
                  <a:pt x="339810" y="1542535"/>
                  <a:pt x="346342" y="1541329"/>
                  <a:pt x="352167" y="1538416"/>
                </a:cubicBezTo>
                <a:cubicBezTo>
                  <a:pt x="372118" y="1528441"/>
                  <a:pt x="381876" y="1513480"/>
                  <a:pt x="401594" y="1501346"/>
                </a:cubicBezTo>
                <a:cubicBezTo>
                  <a:pt x="440610" y="1477335"/>
                  <a:pt x="441451" y="1479024"/>
                  <a:pt x="475735" y="1470454"/>
                </a:cubicBezTo>
                <a:cubicBezTo>
                  <a:pt x="486244" y="1438927"/>
                  <a:pt x="475205" y="1462834"/>
                  <a:pt x="500448" y="1433384"/>
                </a:cubicBezTo>
                <a:cubicBezTo>
                  <a:pt x="531102" y="1397622"/>
                  <a:pt x="504891" y="1418065"/>
                  <a:pt x="537519" y="1396314"/>
                </a:cubicBezTo>
                <a:cubicBezTo>
                  <a:pt x="543697" y="1388076"/>
                  <a:pt x="548013" y="1378033"/>
                  <a:pt x="556054" y="1371600"/>
                </a:cubicBezTo>
                <a:cubicBezTo>
                  <a:pt x="583603" y="1349561"/>
                  <a:pt x="600805" y="1347592"/>
                  <a:pt x="630194" y="1334530"/>
                </a:cubicBezTo>
                <a:cubicBezTo>
                  <a:pt x="638611" y="1330789"/>
                  <a:pt x="646911" y="1326743"/>
                  <a:pt x="654908" y="1322173"/>
                </a:cubicBezTo>
                <a:cubicBezTo>
                  <a:pt x="677728" y="1309133"/>
                  <a:pt x="670992" y="1307647"/>
                  <a:pt x="698157" y="1297460"/>
                </a:cubicBezTo>
                <a:cubicBezTo>
                  <a:pt x="765444" y="1272228"/>
                  <a:pt x="678788" y="1313322"/>
                  <a:pt x="747584" y="1278924"/>
                </a:cubicBezTo>
                <a:cubicBezTo>
                  <a:pt x="753762" y="1270686"/>
                  <a:pt x="758301" y="1260912"/>
                  <a:pt x="766119" y="1254211"/>
                </a:cubicBezTo>
                <a:cubicBezTo>
                  <a:pt x="773112" y="1248217"/>
                  <a:pt x="783464" y="1247380"/>
                  <a:pt x="790832" y="1241854"/>
                </a:cubicBezTo>
                <a:cubicBezTo>
                  <a:pt x="800152" y="1234864"/>
                  <a:pt x="807308" y="1225379"/>
                  <a:pt x="815546" y="1217141"/>
                </a:cubicBezTo>
                <a:cubicBezTo>
                  <a:pt x="820571" y="1202064"/>
                  <a:pt x="822103" y="1192048"/>
                  <a:pt x="834081" y="1180070"/>
                </a:cubicBezTo>
                <a:cubicBezTo>
                  <a:pt x="841362" y="1172789"/>
                  <a:pt x="850976" y="1168236"/>
                  <a:pt x="858794" y="1161535"/>
                </a:cubicBezTo>
                <a:cubicBezTo>
                  <a:pt x="865428" y="1155849"/>
                  <a:pt x="870617" y="1148594"/>
                  <a:pt x="877330" y="1143000"/>
                </a:cubicBezTo>
                <a:cubicBezTo>
                  <a:pt x="883034" y="1138246"/>
                  <a:pt x="889079" y="1133659"/>
                  <a:pt x="895865" y="1130643"/>
                </a:cubicBezTo>
                <a:cubicBezTo>
                  <a:pt x="907767" y="1125353"/>
                  <a:pt x="932935" y="1118287"/>
                  <a:pt x="932935" y="1118287"/>
                </a:cubicBezTo>
                <a:cubicBezTo>
                  <a:pt x="945292" y="1110049"/>
                  <a:pt x="955916" y="1098269"/>
                  <a:pt x="970005" y="1093573"/>
                </a:cubicBezTo>
                <a:cubicBezTo>
                  <a:pt x="996249" y="1084826"/>
                  <a:pt x="1010339" y="1081100"/>
                  <a:pt x="1037967" y="1062681"/>
                </a:cubicBezTo>
                <a:cubicBezTo>
                  <a:pt x="1064165" y="1045215"/>
                  <a:pt x="1049860" y="1053645"/>
                  <a:pt x="1081216" y="1037968"/>
                </a:cubicBezTo>
                <a:cubicBezTo>
                  <a:pt x="1085335" y="1031789"/>
                  <a:pt x="1088322" y="1024683"/>
                  <a:pt x="1093573" y="1019432"/>
                </a:cubicBezTo>
                <a:cubicBezTo>
                  <a:pt x="1098823" y="1014182"/>
                  <a:pt x="1105467" y="1010397"/>
                  <a:pt x="1112108" y="1007076"/>
                </a:cubicBezTo>
                <a:cubicBezTo>
                  <a:pt x="1117933" y="1004163"/>
                  <a:pt x="1124275" y="1002262"/>
                  <a:pt x="1130643" y="1000897"/>
                </a:cubicBezTo>
                <a:cubicBezTo>
                  <a:pt x="1153157" y="996073"/>
                  <a:pt x="1175974" y="992784"/>
                  <a:pt x="1198605" y="988541"/>
                </a:cubicBezTo>
                <a:cubicBezTo>
                  <a:pt x="1208926" y="986606"/>
                  <a:pt x="1219309" y="984909"/>
                  <a:pt x="1229497" y="982362"/>
                </a:cubicBezTo>
                <a:cubicBezTo>
                  <a:pt x="1246859" y="978021"/>
                  <a:pt x="1261900" y="969502"/>
                  <a:pt x="1278924" y="963827"/>
                </a:cubicBezTo>
                <a:cubicBezTo>
                  <a:pt x="1286980" y="961142"/>
                  <a:pt x="1295582" y="960334"/>
                  <a:pt x="1303638" y="957649"/>
                </a:cubicBezTo>
                <a:cubicBezTo>
                  <a:pt x="1320331" y="952085"/>
                  <a:pt x="1336528" y="945127"/>
                  <a:pt x="1353065" y="939114"/>
                </a:cubicBezTo>
                <a:cubicBezTo>
                  <a:pt x="1367004" y="934045"/>
                  <a:pt x="1388688" y="927067"/>
                  <a:pt x="1402492" y="926757"/>
                </a:cubicBezTo>
                <a:cubicBezTo>
                  <a:pt x="1575455" y="922870"/>
                  <a:pt x="1748481" y="922638"/>
                  <a:pt x="1921475" y="920578"/>
                </a:cubicBezTo>
                <a:cubicBezTo>
                  <a:pt x="1931819" y="918854"/>
                  <a:pt x="1977349" y="911676"/>
                  <a:pt x="1989438" y="908222"/>
                </a:cubicBezTo>
                <a:cubicBezTo>
                  <a:pt x="2056871" y="888956"/>
                  <a:pt x="2024449" y="893577"/>
                  <a:pt x="2069757" y="883508"/>
                </a:cubicBezTo>
                <a:cubicBezTo>
                  <a:pt x="2111631" y="874202"/>
                  <a:pt x="2108554" y="876539"/>
                  <a:pt x="2162432" y="871151"/>
                </a:cubicBezTo>
                <a:cubicBezTo>
                  <a:pt x="2220097" y="873211"/>
                  <a:pt x="2277838" y="873731"/>
                  <a:pt x="2335427" y="877330"/>
                </a:cubicBezTo>
                <a:cubicBezTo>
                  <a:pt x="2343902" y="877860"/>
                  <a:pt x="2351748" y="882217"/>
                  <a:pt x="2360140" y="883508"/>
                </a:cubicBezTo>
                <a:cubicBezTo>
                  <a:pt x="2378573" y="886344"/>
                  <a:pt x="2397211" y="887627"/>
                  <a:pt x="2415746" y="889687"/>
                </a:cubicBezTo>
                <a:cubicBezTo>
                  <a:pt x="2421924" y="891746"/>
                  <a:pt x="2427844" y="894875"/>
                  <a:pt x="2434281" y="895865"/>
                </a:cubicBezTo>
                <a:cubicBezTo>
                  <a:pt x="2538623" y="911917"/>
                  <a:pt x="2670461" y="897988"/>
                  <a:pt x="2761735" y="895865"/>
                </a:cubicBezTo>
                <a:cubicBezTo>
                  <a:pt x="3148939" y="909694"/>
                  <a:pt x="2992465" y="913986"/>
                  <a:pt x="3231292" y="902043"/>
                </a:cubicBezTo>
                <a:cubicBezTo>
                  <a:pt x="3292188" y="886820"/>
                  <a:pt x="3212133" y="905422"/>
                  <a:pt x="3330146" y="889687"/>
                </a:cubicBezTo>
                <a:cubicBezTo>
                  <a:pt x="3336601" y="888826"/>
                  <a:pt x="3342273" y="884673"/>
                  <a:pt x="3348681" y="883508"/>
                </a:cubicBezTo>
                <a:cubicBezTo>
                  <a:pt x="3365017" y="880538"/>
                  <a:pt x="3381632" y="879389"/>
                  <a:pt x="3398108" y="877330"/>
                </a:cubicBezTo>
                <a:cubicBezTo>
                  <a:pt x="3442243" y="847906"/>
                  <a:pt x="3420770" y="856218"/>
                  <a:pt x="3459892" y="846438"/>
                </a:cubicBezTo>
                <a:cubicBezTo>
                  <a:pt x="3468130" y="840260"/>
                  <a:pt x="3477324" y="835184"/>
                  <a:pt x="3484605" y="827903"/>
                </a:cubicBezTo>
                <a:cubicBezTo>
                  <a:pt x="3489856" y="822652"/>
                  <a:pt x="3491374" y="814258"/>
                  <a:pt x="3496962" y="809368"/>
                </a:cubicBezTo>
                <a:cubicBezTo>
                  <a:pt x="3508138" y="799589"/>
                  <a:pt x="3534032" y="784654"/>
                  <a:pt x="3534032" y="784654"/>
                </a:cubicBezTo>
                <a:cubicBezTo>
                  <a:pt x="3536092" y="778476"/>
                  <a:pt x="3534911" y="769904"/>
                  <a:pt x="3540211" y="766119"/>
                </a:cubicBezTo>
                <a:cubicBezTo>
                  <a:pt x="3550810" y="758548"/>
                  <a:pt x="3565631" y="759587"/>
                  <a:pt x="3577281" y="753762"/>
                </a:cubicBezTo>
                <a:cubicBezTo>
                  <a:pt x="3585519" y="749643"/>
                  <a:pt x="3593529" y="745033"/>
                  <a:pt x="3601994" y="741405"/>
                </a:cubicBezTo>
                <a:cubicBezTo>
                  <a:pt x="3618614" y="734282"/>
                  <a:pt x="3633295" y="732674"/>
                  <a:pt x="3651421" y="729049"/>
                </a:cubicBezTo>
                <a:cubicBezTo>
                  <a:pt x="3659659" y="724930"/>
                  <a:pt x="3668640" y="722045"/>
                  <a:pt x="3676135" y="716692"/>
                </a:cubicBezTo>
                <a:cubicBezTo>
                  <a:pt x="3683245" y="711613"/>
                  <a:pt x="3687032" y="702400"/>
                  <a:pt x="3694670" y="698157"/>
                </a:cubicBezTo>
                <a:cubicBezTo>
                  <a:pt x="3706056" y="691831"/>
                  <a:pt x="3720090" y="691625"/>
                  <a:pt x="3731740" y="685800"/>
                </a:cubicBezTo>
                <a:cubicBezTo>
                  <a:pt x="3794361" y="654490"/>
                  <a:pt x="3717003" y="695011"/>
                  <a:pt x="3781167" y="654908"/>
                </a:cubicBezTo>
                <a:cubicBezTo>
                  <a:pt x="3788977" y="650027"/>
                  <a:pt x="3797884" y="647121"/>
                  <a:pt x="3805881" y="642551"/>
                </a:cubicBezTo>
                <a:cubicBezTo>
                  <a:pt x="3812328" y="638867"/>
                  <a:pt x="3817969" y="633879"/>
                  <a:pt x="3824416" y="630195"/>
                </a:cubicBezTo>
                <a:cubicBezTo>
                  <a:pt x="3893243" y="590867"/>
                  <a:pt x="3797722" y="650740"/>
                  <a:pt x="3880021" y="599303"/>
                </a:cubicBezTo>
                <a:cubicBezTo>
                  <a:pt x="3886318" y="595367"/>
                  <a:pt x="3893007" y="591879"/>
                  <a:pt x="3898557" y="586946"/>
                </a:cubicBezTo>
                <a:cubicBezTo>
                  <a:pt x="3940464" y="549696"/>
                  <a:pt x="3923088" y="556177"/>
                  <a:pt x="3960340" y="531341"/>
                </a:cubicBezTo>
                <a:cubicBezTo>
                  <a:pt x="3970332" y="524680"/>
                  <a:pt x="3979946" y="516909"/>
                  <a:pt x="3991232" y="512805"/>
                </a:cubicBezTo>
                <a:cubicBezTo>
                  <a:pt x="4003005" y="508524"/>
                  <a:pt x="4015945" y="508686"/>
                  <a:pt x="4028302" y="506627"/>
                </a:cubicBezTo>
                <a:cubicBezTo>
                  <a:pt x="4032421" y="498389"/>
                  <a:pt x="4035306" y="489409"/>
                  <a:pt x="4040659" y="481914"/>
                </a:cubicBezTo>
                <a:cubicBezTo>
                  <a:pt x="4057476" y="458370"/>
                  <a:pt x="4062809" y="465942"/>
                  <a:pt x="4083908" y="444843"/>
                </a:cubicBezTo>
                <a:cubicBezTo>
                  <a:pt x="4091189" y="437562"/>
                  <a:pt x="4094694" y="426911"/>
                  <a:pt x="4102443" y="420130"/>
                </a:cubicBezTo>
                <a:cubicBezTo>
                  <a:pt x="4111480" y="412222"/>
                  <a:pt x="4123728" y="408800"/>
                  <a:pt x="4133335" y="401595"/>
                </a:cubicBezTo>
                <a:cubicBezTo>
                  <a:pt x="4160663" y="381099"/>
                  <a:pt x="4141590" y="385111"/>
                  <a:pt x="4170405" y="370703"/>
                </a:cubicBezTo>
                <a:cubicBezTo>
                  <a:pt x="4180325" y="365743"/>
                  <a:pt x="4191377" y="363306"/>
                  <a:pt x="4201297" y="358346"/>
                </a:cubicBezTo>
                <a:cubicBezTo>
                  <a:pt x="4245876" y="336056"/>
                  <a:pt x="4190391" y="355293"/>
                  <a:pt x="4244546" y="333632"/>
                </a:cubicBezTo>
                <a:cubicBezTo>
                  <a:pt x="4256639" y="328795"/>
                  <a:pt x="4269523" y="326113"/>
                  <a:pt x="4281616" y="321276"/>
                </a:cubicBezTo>
                <a:cubicBezTo>
                  <a:pt x="4291913" y="317157"/>
                  <a:pt x="4302588" y="313879"/>
                  <a:pt x="4312508" y="308919"/>
                </a:cubicBezTo>
                <a:cubicBezTo>
                  <a:pt x="4319150" y="305598"/>
                  <a:pt x="4324218" y="299487"/>
                  <a:pt x="4331043" y="296562"/>
                </a:cubicBezTo>
                <a:cubicBezTo>
                  <a:pt x="4338848" y="293217"/>
                  <a:pt x="4347519" y="292443"/>
                  <a:pt x="4355757" y="290384"/>
                </a:cubicBezTo>
                <a:cubicBezTo>
                  <a:pt x="4368114" y="282146"/>
                  <a:pt x="4380946" y="274581"/>
                  <a:pt x="4392827" y="265670"/>
                </a:cubicBezTo>
                <a:cubicBezTo>
                  <a:pt x="4401065" y="259492"/>
                  <a:pt x="4408808" y="252592"/>
                  <a:pt x="4417540" y="247135"/>
                </a:cubicBezTo>
                <a:cubicBezTo>
                  <a:pt x="4425350" y="242254"/>
                  <a:pt x="4435126" y="240610"/>
                  <a:pt x="4442254" y="234778"/>
                </a:cubicBezTo>
                <a:cubicBezTo>
                  <a:pt x="4548947" y="147484"/>
                  <a:pt x="4447342" y="216969"/>
                  <a:pt x="4504038" y="179173"/>
                </a:cubicBezTo>
                <a:cubicBezTo>
                  <a:pt x="4541228" y="129587"/>
                  <a:pt x="4501620" y="174722"/>
                  <a:pt x="4547286" y="142103"/>
                </a:cubicBezTo>
                <a:cubicBezTo>
                  <a:pt x="4588719" y="112507"/>
                  <a:pt x="4542173" y="135012"/>
                  <a:pt x="4584357" y="98854"/>
                </a:cubicBezTo>
                <a:cubicBezTo>
                  <a:pt x="4591350" y="92860"/>
                  <a:pt x="4601260" y="91378"/>
                  <a:pt x="4609070" y="86497"/>
                </a:cubicBezTo>
                <a:cubicBezTo>
                  <a:pt x="4620255" y="79507"/>
                  <a:pt x="4639256" y="62137"/>
                  <a:pt x="4652319" y="55605"/>
                </a:cubicBezTo>
                <a:cubicBezTo>
                  <a:pt x="4658144" y="52693"/>
                  <a:pt x="4664536" y="51006"/>
                  <a:pt x="4670854" y="49427"/>
                </a:cubicBezTo>
                <a:cubicBezTo>
                  <a:pt x="4708642" y="39981"/>
                  <a:pt x="4706166" y="44571"/>
                  <a:pt x="4751173" y="37070"/>
                </a:cubicBezTo>
                <a:cubicBezTo>
                  <a:pt x="4771890" y="33617"/>
                  <a:pt x="4792240" y="28167"/>
                  <a:pt x="4812957" y="24714"/>
                </a:cubicBezTo>
                <a:cubicBezTo>
                  <a:pt x="4825314" y="22654"/>
                  <a:pt x="4837778" y="21160"/>
                  <a:pt x="4850027" y="18535"/>
                </a:cubicBezTo>
                <a:cubicBezTo>
                  <a:pt x="4866633" y="14976"/>
                  <a:pt x="4882592" y="8201"/>
                  <a:pt x="4899454" y="6178"/>
                </a:cubicBezTo>
                <a:cubicBezTo>
                  <a:pt x="4934275" y="1999"/>
                  <a:pt x="4969475" y="2059"/>
                  <a:pt x="5004486" y="0"/>
                </a:cubicBezTo>
                <a:cubicBezTo>
                  <a:pt x="5082746" y="2059"/>
                  <a:pt x="5161160" y="853"/>
                  <a:pt x="5239265" y="6178"/>
                </a:cubicBezTo>
                <a:cubicBezTo>
                  <a:pt x="5252260" y="7064"/>
                  <a:pt x="5276335" y="18535"/>
                  <a:pt x="5276335" y="18535"/>
                </a:cubicBezTo>
                <a:cubicBezTo>
                  <a:pt x="5282513" y="22654"/>
                  <a:pt x="5288085" y="27876"/>
                  <a:pt x="5294870" y="30892"/>
                </a:cubicBezTo>
                <a:cubicBezTo>
                  <a:pt x="5343366" y="52446"/>
                  <a:pt x="5369370" y="45588"/>
                  <a:pt x="5430794" y="49427"/>
                </a:cubicBezTo>
                <a:cubicBezTo>
                  <a:pt x="5452093" y="56526"/>
                  <a:pt x="5444725" y="50999"/>
                  <a:pt x="5455508" y="617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59337" y="4972046"/>
            <a:ext cx="3412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effect of aspirin dosage on </a:t>
            </a:r>
          </a:p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some other guy’s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pain relief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652862" y="5593569"/>
                <a:ext cx="16623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62" y="5593569"/>
                <a:ext cx="1662378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69557" y="256032"/>
                <a:ext cx="11195221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800" b="1" dirty="0" smtClean="0">
                    <a:latin typeface="+mj-lt"/>
                  </a:rPr>
                  <a:t>“Treatment Effect”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4000" i="1">
                            <a:latin typeface="+mj-lt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+mj-lt"/>
                          </a:rPr>
                          <m:t>𝑖</m:t>
                        </m:r>
                        <m:r>
                          <a:rPr lang="en-US" sz="4000" i="1">
                            <a:latin typeface="+mj-lt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+mj-lt"/>
                          </a:rPr>
                        </m:ctrlPr>
                      </m:dPr>
                      <m:e>
                        <m:r>
                          <a:rPr lang="en-US" sz="4000" i="1">
                            <a:latin typeface="+mj-lt"/>
                          </a:rPr>
                          <m:t>𝑑</m:t>
                        </m:r>
                      </m:e>
                    </m:d>
                    <m:r>
                      <a:rPr lang="en-US" sz="4000" i="1">
                        <a:latin typeface="+mj-lt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4000" i="1">
                            <a:latin typeface="+mj-lt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+mj-lt"/>
                          </a:rPr>
                          <m:t>𝑖</m:t>
                        </m:r>
                        <m:r>
                          <a:rPr lang="en-US" sz="4000" i="1">
                            <a:latin typeface="+mj-lt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+mj-lt"/>
                          </a:rPr>
                        </m:ctrlPr>
                      </m:dPr>
                      <m:e>
                        <m:r>
                          <a:rPr lang="en-US" sz="4000" i="1">
                            <a:latin typeface="+mj-lt"/>
                          </a:rPr>
                          <m:t>0</m:t>
                        </m:r>
                      </m:e>
                    </m:d>
                  </m:oMath>
                </a14:m>
                <a:endParaRPr lang="en-US" sz="3800" b="1" dirty="0">
                  <a:latin typeface="+mj-lt"/>
                </a:endParaRPr>
              </a:p>
            </p:txBody>
          </p:sp>
        </mc:Choice>
        <mc:Fallback>
          <p:sp>
            <p:nvSpPr>
              <p:cNvPr id="20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9557" y="256032"/>
                <a:ext cx="11195221" cy="1325563"/>
              </a:xfr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73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05896" y="1867454"/>
            <a:ext cx="5943600" cy="4220841"/>
            <a:chOff x="1303223" y="1406278"/>
            <a:chExt cx="5943600" cy="4220841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3027405" y="4101877"/>
            <a:ext cx="5251622" cy="1996182"/>
          </a:xfrm>
          <a:custGeom>
            <a:avLst/>
            <a:gdLst>
              <a:gd name="connsiteX0" fmla="*/ 0 w 5251622"/>
              <a:gd name="connsiteY0" fmla="*/ 1996182 h 1996182"/>
              <a:gd name="connsiteX1" fmla="*/ 30892 w 5251622"/>
              <a:gd name="connsiteY1" fmla="*/ 1946755 h 1996182"/>
              <a:gd name="connsiteX2" fmla="*/ 37071 w 5251622"/>
              <a:gd name="connsiteY2" fmla="*/ 1928220 h 1996182"/>
              <a:gd name="connsiteX3" fmla="*/ 49427 w 5251622"/>
              <a:gd name="connsiteY3" fmla="*/ 1909685 h 1996182"/>
              <a:gd name="connsiteX4" fmla="*/ 80319 w 5251622"/>
              <a:gd name="connsiteY4" fmla="*/ 1866437 h 1996182"/>
              <a:gd name="connsiteX5" fmla="*/ 86498 w 5251622"/>
              <a:gd name="connsiteY5" fmla="*/ 1835545 h 1996182"/>
              <a:gd name="connsiteX6" fmla="*/ 98854 w 5251622"/>
              <a:gd name="connsiteY6" fmla="*/ 1817009 h 1996182"/>
              <a:gd name="connsiteX7" fmla="*/ 154460 w 5251622"/>
              <a:gd name="connsiteY7" fmla="*/ 1773761 h 1996182"/>
              <a:gd name="connsiteX8" fmla="*/ 172995 w 5251622"/>
              <a:gd name="connsiteY8" fmla="*/ 1761404 h 1996182"/>
              <a:gd name="connsiteX9" fmla="*/ 222422 w 5251622"/>
              <a:gd name="connsiteY9" fmla="*/ 1730512 h 1996182"/>
              <a:gd name="connsiteX10" fmla="*/ 240957 w 5251622"/>
              <a:gd name="connsiteY10" fmla="*/ 1711977 h 1996182"/>
              <a:gd name="connsiteX11" fmla="*/ 253314 w 5251622"/>
              <a:gd name="connsiteY11" fmla="*/ 1693442 h 1996182"/>
              <a:gd name="connsiteX12" fmla="*/ 296563 w 5251622"/>
              <a:gd name="connsiteY12" fmla="*/ 1662550 h 1996182"/>
              <a:gd name="connsiteX13" fmla="*/ 315098 w 5251622"/>
              <a:gd name="connsiteY13" fmla="*/ 1644015 h 1996182"/>
              <a:gd name="connsiteX14" fmla="*/ 333633 w 5251622"/>
              <a:gd name="connsiteY14" fmla="*/ 1631658 h 1996182"/>
              <a:gd name="connsiteX15" fmla="*/ 358346 w 5251622"/>
              <a:gd name="connsiteY15" fmla="*/ 1613123 h 1996182"/>
              <a:gd name="connsiteX16" fmla="*/ 364525 w 5251622"/>
              <a:gd name="connsiteY16" fmla="*/ 1594588 h 1996182"/>
              <a:gd name="connsiteX17" fmla="*/ 383060 w 5251622"/>
              <a:gd name="connsiteY17" fmla="*/ 1588409 h 1996182"/>
              <a:gd name="connsiteX18" fmla="*/ 426309 w 5251622"/>
              <a:gd name="connsiteY18" fmla="*/ 1563696 h 1996182"/>
              <a:gd name="connsiteX19" fmla="*/ 444844 w 5251622"/>
              <a:gd name="connsiteY19" fmla="*/ 1557518 h 1996182"/>
              <a:gd name="connsiteX20" fmla="*/ 500449 w 5251622"/>
              <a:gd name="connsiteY20" fmla="*/ 1538982 h 1996182"/>
              <a:gd name="connsiteX21" fmla="*/ 531341 w 5251622"/>
              <a:gd name="connsiteY21" fmla="*/ 1526626 h 1996182"/>
              <a:gd name="connsiteX22" fmla="*/ 562233 w 5251622"/>
              <a:gd name="connsiteY22" fmla="*/ 1501912 h 1996182"/>
              <a:gd name="connsiteX23" fmla="*/ 580768 w 5251622"/>
              <a:gd name="connsiteY23" fmla="*/ 1495734 h 1996182"/>
              <a:gd name="connsiteX24" fmla="*/ 605481 w 5251622"/>
              <a:gd name="connsiteY24" fmla="*/ 1477199 h 1996182"/>
              <a:gd name="connsiteX25" fmla="*/ 654909 w 5251622"/>
              <a:gd name="connsiteY25" fmla="*/ 1458664 h 1996182"/>
              <a:gd name="connsiteX26" fmla="*/ 673444 w 5251622"/>
              <a:gd name="connsiteY26" fmla="*/ 1440128 h 1996182"/>
              <a:gd name="connsiteX27" fmla="*/ 685800 w 5251622"/>
              <a:gd name="connsiteY27" fmla="*/ 1421593 h 1996182"/>
              <a:gd name="connsiteX28" fmla="*/ 704336 w 5251622"/>
              <a:gd name="connsiteY28" fmla="*/ 1415415 h 1996182"/>
              <a:gd name="connsiteX29" fmla="*/ 784654 w 5251622"/>
              <a:gd name="connsiteY29" fmla="*/ 1403058 h 1996182"/>
              <a:gd name="connsiteX30" fmla="*/ 908222 w 5251622"/>
              <a:gd name="connsiteY30" fmla="*/ 1384523 h 1996182"/>
              <a:gd name="connsiteX31" fmla="*/ 939114 w 5251622"/>
              <a:gd name="connsiteY31" fmla="*/ 1372166 h 1996182"/>
              <a:gd name="connsiteX32" fmla="*/ 976184 w 5251622"/>
              <a:gd name="connsiteY32" fmla="*/ 1365988 h 1996182"/>
              <a:gd name="connsiteX33" fmla="*/ 1000898 w 5251622"/>
              <a:gd name="connsiteY33" fmla="*/ 1359809 h 1996182"/>
              <a:gd name="connsiteX34" fmla="*/ 1087395 w 5251622"/>
              <a:gd name="connsiteY34" fmla="*/ 1365988 h 1996182"/>
              <a:gd name="connsiteX35" fmla="*/ 1204784 w 5251622"/>
              <a:gd name="connsiteY35" fmla="*/ 1378345 h 1996182"/>
              <a:gd name="connsiteX36" fmla="*/ 1266568 w 5251622"/>
              <a:gd name="connsiteY36" fmla="*/ 1365988 h 1996182"/>
              <a:gd name="connsiteX37" fmla="*/ 1315995 w 5251622"/>
              <a:gd name="connsiteY37" fmla="*/ 1353631 h 1996182"/>
              <a:gd name="connsiteX38" fmla="*/ 1396314 w 5251622"/>
              <a:gd name="connsiteY38" fmla="*/ 1298026 h 1996182"/>
              <a:gd name="connsiteX39" fmla="*/ 1451919 w 5251622"/>
              <a:gd name="connsiteY39" fmla="*/ 1242420 h 1996182"/>
              <a:gd name="connsiteX40" fmla="*/ 1507525 w 5251622"/>
              <a:gd name="connsiteY40" fmla="*/ 1199172 h 1996182"/>
              <a:gd name="connsiteX41" fmla="*/ 1526060 w 5251622"/>
              <a:gd name="connsiteY41" fmla="*/ 1186815 h 1996182"/>
              <a:gd name="connsiteX42" fmla="*/ 1538417 w 5251622"/>
              <a:gd name="connsiteY42" fmla="*/ 1168280 h 1996182"/>
              <a:gd name="connsiteX43" fmla="*/ 1556952 w 5251622"/>
              <a:gd name="connsiteY43" fmla="*/ 1162101 h 1996182"/>
              <a:gd name="connsiteX44" fmla="*/ 1606379 w 5251622"/>
              <a:gd name="connsiteY44" fmla="*/ 1125031 h 1996182"/>
              <a:gd name="connsiteX45" fmla="*/ 1624914 w 5251622"/>
              <a:gd name="connsiteY45" fmla="*/ 1100318 h 1996182"/>
              <a:gd name="connsiteX46" fmla="*/ 1643449 w 5251622"/>
              <a:gd name="connsiteY46" fmla="*/ 1094139 h 1996182"/>
              <a:gd name="connsiteX47" fmla="*/ 1699054 w 5251622"/>
              <a:gd name="connsiteY47" fmla="*/ 1050891 h 1996182"/>
              <a:gd name="connsiteX48" fmla="*/ 1723768 w 5251622"/>
              <a:gd name="connsiteY48" fmla="*/ 1038534 h 1996182"/>
              <a:gd name="connsiteX49" fmla="*/ 1754660 w 5251622"/>
              <a:gd name="connsiteY49" fmla="*/ 1001464 h 1996182"/>
              <a:gd name="connsiteX50" fmla="*/ 1773195 w 5251622"/>
              <a:gd name="connsiteY50" fmla="*/ 989107 h 1996182"/>
              <a:gd name="connsiteX51" fmla="*/ 1804087 w 5251622"/>
              <a:gd name="connsiteY51" fmla="*/ 952037 h 1996182"/>
              <a:gd name="connsiteX52" fmla="*/ 1810265 w 5251622"/>
              <a:gd name="connsiteY52" fmla="*/ 933501 h 1996182"/>
              <a:gd name="connsiteX53" fmla="*/ 1872049 w 5251622"/>
              <a:gd name="connsiteY53" fmla="*/ 877896 h 1996182"/>
              <a:gd name="connsiteX54" fmla="*/ 1909119 w 5251622"/>
              <a:gd name="connsiteY54" fmla="*/ 865539 h 1996182"/>
              <a:gd name="connsiteX55" fmla="*/ 1927654 w 5251622"/>
              <a:gd name="connsiteY55" fmla="*/ 853182 h 1996182"/>
              <a:gd name="connsiteX56" fmla="*/ 1970903 w 5251622"/>
              <a:gd name="connsiteY56" fmla="*/ 834647 h 1996182"/>
              <a:gd name="connsiteX57" fmla="*/ 2020330 w 5251622"/>
              <a:gd name="connsiteY57" fmla="*/ 797577 h 1996182"/>
              <a:gd name="connsiteX58" fmla="*/ 2038865 w 5251622"/>
              <a:gd name="connsiteY58" fmla="*/ 785220 h 1996182"/>
              <a:gd name="connsiteX59" fmla="*/ 2075936 w 5251622"/>
              <a:gd name="connsiteY59" fmla="*/ 754328 h 1996182"/>
              <a:gd name="connsiteX60" fmla="*/ 2094471 w 5251622"/>
              <a:gd name="connsiteY60" fmla="*/ 729615 h 1996182"/>
              <a:gd name="connsiteX61" fmla="*/ 2100649 w 5251622"/>
              <a:gd name="connsiteY61" fmla="*/ 711080 h 1996182"/>
              <a:gd name="connsiteX62" fmla="*/ 2113006 w 5251622"/>
              <a:gd name="connsiteY62" fmla="*/ 686366 h 1996182"/>
              <a:gd name="connsiteX63" fmla="*/ 2125363 w 5251622"/>
              <a:gd name="connsiteY63" fmla="*/ 643118 h 1996182"/>
              <a:gd name="connsiteX64" fmla="*/ 2137719 w 5251622"/>
              <a:gd name="connsiteY64" fmla="*/ 618404 h 1996182"/>
              <a:gd name="connsiteX65" fmla="*/ 2156254 w 5251622"/>
              <a:gd name="connsiteY65" fmla="*/ 575155 h 1996182"/>
              <a:gd name="connsiteX66" fmla="*/ 2174790 w 5251622"/>
              <a:gd name="connsiteY66" fmla="*/ 550442 h 1996182"/>
              <a:gd name="connsiteX67" fmla="*/ 2180968 w 5251622"/>
              <a:gd name="connsiteY67" fmla="*/ 531907 h 1996182"/>
              <a:gd name="connsiteX68" fmla="*/ 2199503 w 5251622"/>
              <a:gd name="connsiteY68" fmla="*/ 501015 h 1996182"/>
              <a:gd name="connsiteX69" fmla="*/ 2224217 w 5251622"/>
              <a:gd name="connsiteY69" fmla="*/ 433053 h 1996182"/>
              <a:gd name="connsiteX70" fmla="*/ 2248930 w 5251622"/>
              <a:gd name="connsiteY70" fmla="*/ 395982 h 1996182"/>
              <a:gd name="connsiteX71" fmla="*/ 2261287 w 5251622"/>
              <a:gd name="connsiteY71" fmla="*/ 377447 h 1996182"/>
              <a:gd name="connsiteX72" fmla="*/ 2273644 w 5251622"/>
              <a:gd name="connsiteY72" fmla="*/ 297128 h 1996182"/>
              <a:gd name="connsiteX73" fmla="*/ 2298357 w 5251622"/>
              <a:gd name="connsiteY73" fmla="*/ 222988 h 1996182"/>
              <a:gd name="connsiteX74" fmla="*/ 2310714 w 5251622"/>
              <a:gd name="connsiteY74" fmla="*/ 204453 h 1996182"/>
              <a:gd name="connsiteX75" fmla="*/ 2316892 w 5251622"/>
              <a:gd name="connsiteY75" fmla="*/ 130312 h 1996182"/>
              <a:gd name="connsiteX76" fmla="*/ 2335427 w 5251622"/>
              <a:gd name="connsiteY76" fmla="*/ 87064 h 1996182"/>
              <a:gd name="connsiteX77" fmla="*/ 2347784 w 5251622"/>
              <a:gd name="connsiteY77" fmla="*/ 68528 h 1996182"/>
              <a:gd name="connsiteX78" fmla="*/ 2366319 w 5251622"/>
              <a:gd name="connsiteY78" fmla="*/ 56172 h 1996182"/>
              <a:gd name="connsiteX79" fmla="*/ 2384854 w 5251622"/>
              <a:gd name="connsiteY79" fmla="*/ 37637 h 1996182"/>
              <a:gd name="connsiteX80" fmla="*/ 2415746 w 5251622"/>
              <a:gd name="connsiteY80" fmla="*/ 31458 h 1996182"/>
              <a:gd name="connsiteX81" fmla="*/ 2452817 w 5251622"/>
              <a:gd name="connsiteY81" fmla="*/ 19101 h 1996182"/>
              <a:gd name="connsiteX82" fmla="*/ 2576384 w 5251622"/>
              <a:gd name="connsiteY82" fmla="*/ 37637 h 1996182"/>
              <a:gd name="connsiteX83" fmla="*/ 2607276 w 5251622"/>
              <a:gd name="connsiteY83" fmla="*/ 43815 h 1996182"/>
              <a:gd name="connsiteX84" fmla="*/ 2860590 w 5251622"/>
              <a:gd name="connsiteY84" fmla="*/ 37637 h 1996182"/>
              <a:gd name="connsiteX85" fmla="*/ 2891481 w 5251622"/>
              <a:gd name="connsiteY85" fmla="*/ 31458 h 1996182"/>
              <a:gd name="connsiteX86" fmla="*/ 2947087 w 5251622"/>
              <a:gd name="connsiteY86" fmla="*/ 25280 h 1996182"/>
              <a:gd name="connsiteX87" fmla="*/ 2996514 w 5251622"/>
              <a:gd name="connsiteY87" fmla="*/ 19101 h 1996182"/>
              <a:gd name="connsiteX88" fmla="*/ 3015049 w 5251622"/>
              <a:gd name="connsiteY88" fmla="*/ 6745 h 1996182"/>
              <a:gd name="connsiteX89" fmla="*/ 3225114 w 5251622"/>
              <a:gd name="connsiteY89" fmla="*/ 6745 h 1996182"/>
              <a:gd name="connsiteX90" fmla="*/ 3243649 w 5251622"/>
              <a:gd name="connsiteY90" fmla="*/ 19101 h 1996182"/>
              <a:gd name="connsiteX91" fmla="*/ 3262184 w 5251622"/>
              <a:gd name="connsiteY91" fmla="*/ 25280 h 1996182"/>
              <a:gd name="connsiteX92" fmla="*/ 3280719 w 5251622"/>
              <a:gd name="connsiteY92" fmla="*/ 43815 h 1996182"/>
              <a:gd name="connsiteX93" fmla="*/ 3323968 w 5251622"/>
              <a:gd name="connsiteY93" fmla="*/ 68528 h 1996182"/>
              <a:gd name="connsiteX94" fmla="*/ 3391930 w 5251622"/>
              <a:gd name="connsiteY94" fmla="*/ 124134 h 1996182"/>
              <a:gd name="connsiteX95" fmla="*/ 3416644 w 5251622"/>
              <a:gd name="connsiteY95" fmla="*/ 148847 h 1996182"/>
              <a:gd name="connsiteX96" fmla="*/ 3490784 w 5251622"/>
              <a:gd name="connsiteY96" fmla="*/ 192096 h 1996182"/>
              <a:gd name="connsiteX97" fmla="*/ 3614352 w 5251622"/>
              <a:gd name="connsiteY97" fmla="*/ 204453 h 1996182"/>
              <a:gd name="connsiteX98" fmla="*/ 4059195 w 5251622"/>
              <a:gd name="connsiteY98" fmla="*/ 210631 h 1996182"/>
              <a:gd name="connsiteX99" fmla="*/ 4275438 w 5251622"/>
              <a:gd name="connsiteY99" fmla="*/ 222988 h 1996182"/>
              <a:gd name="connsiteX100" fmla="*/ 4306330 w 5251622"/>
              <a:gd name="connsiteY100" fmla="*/ 229166 h 1996182"/>
              <a:gd name="connsiteX101" fmla="*/ 4343400 w 5251622"/>
              <a:gd name="connsiteY101" fmla="*/ 241523 h 1996182"/>
              <a:gd name="connsiteX102" fmla="*/ 4361936 w 5251622"/>
              <a:gd name="connsiteY102" fmla="*/ 253880 h 1996182"/>
              <a:gd name="connsiteX103" fmla="*/ 4411363 w 5251622"/>
              <a:gd name="connsiteY103" fmla="*/ 266237 h 1996182"/>
              <a:gd name="connsiteX104" fmla="*/ 4510217 w 5251622"/>
              <a:gd name="connsiteY104" fmla="*/ 278593 h 1996182"/>
              <a:gd name="connsiteX105" fmla="*/ 4534930 w 5251622"/>
              <a:gd name="connsiteY105" fmla="*/ 303307 h 1996182"/>
              <a:gd name="connsiteX106" fmla="*/ 4553465 w 5251622"/>
              <a:gd name="connsiteY106" fmla="*/ 328020 h 1996182"/>
              <a:gd name="connsiteX107" fmla="*/ 4578179 w 5251622"/>
              <a:gd name="connsiteY107" fmla="*/ 365091 h 1996182"/>
              <a:gd name="connsiteX108" fmla="*/ 4596714 w 5251622"/>
              <a:gd name="connsiteY108" fmla="*/ 420696 h 1996182"/>
              <a:gd name="connsiteX109" fmla="*/ 4602892 w 5251622"/>
              <a:gd name="connsiteY109" fmla="*/ 439231 h 1996182"/>
              <a:gd name="connsiteX110" fmla="*/ 4621427 w 5251622"/>
              <a:gd name="connsiteY110" fmla="*/ 457766 h 1996182"/>
              <a:gd name="connsiteX111" fmla="*/ 4652319 w 5251622"/>
              <a:gd name="connsiteY111" fmla="*/ 482480 h 1996182"/>
              <a:gd name="connsiteX112" fmla="*/ 4775887 w 5251622"/>
              <a:gd name="connsiteY112" fmla="*/ 488658 h 1996182"/>
              <a:gd name="connsiteX113" fmla="*/ 4936525 w 5251622"/>
              <a:gd name="connsiteY113" fmla="*/ 525728 h 1996182"/>
              <a:gd name="connsiteX114" fmla="*/ 4961238 w 5251622"/>
              <a:gd name="connsiteY114" fmla="*/ 544264 h 1996182"/>
              <a:gd name="connsiteX115" fmla="*/ 4998309 w 5251622"/>
              <a:gd name="connsiteY115" fmla="*/ 562799 h 1996182"/>
              <a:gd name="connsiteX116" fmla="*/ 5047736 w 5251622"/>
              <a:gd name="connsiteY116" fmla="*/ 599869 h 1996182"/>
              <a:gd name="connsiteX117" fmla="*/ 5072449 w 5251622"/>
              <a:gd name="connsiteY117" fmla="*/ 612226 h 1996182"/>
              <a:gd name="connsiteX118" fmla="*/ 5097163 w 5251622"/>
              <a:gd name="connsiteY118" fmla="*/ 630761 h 1996182"/>
              <a:gd name="connsiteX119" fmla="*/ 5140411 w 5251622"/>
              <a:gd name="connsiteY119" fmla="*/ 649296 h 1996182"/>
              <a:gd name="connsiteX120" fmla="*/ 5158946 w 5251622"/>
              <a:gd name="connsiteY120" fmla="*/ 674009 h 1996182"/>
              <a:gd name="connsiteX121" fmla="*/ 5208373 w 5251622"/>
              <a:gd name="connsiteY121" fmla="*/ 704901 h 1996182"/>
              <a:gd name="connsiteX122" fmla="*/ 5220730 w 5251622"/>
              <a:gd name="connsiteY122" fmla="*/ 723437 h 1996182"/>
              <a:gd name="connsiteX123" fmla="*/ 5251622 w 5251622"/>
              <a:gd name="connsiteY123" fmla="*/ 741972 h 199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251622" h="1996182">
                <a:moveTo>
                  <a:pt x="0" y="1996182"/>
                </a:moveTo>
                <a:cubicBezTo>
                  <a:pt x="32342" y="1915332"/>
                  <a:pt x="-8673" y="2006103"/>
                  <a:pt x="30892" y="1946755"/>
                </a:cubicBezTo>
                <a:cubicBezTo>
                  <a:pt x="34505" y="1941336"/>
                  <a:pt x="34158" y="1934045"/>
                  <a:pt x="37071" y="1928220"/>
                </a:cubicBezTo>
                <a:cubicBezTo>
                  <a:pt x="40392" y="1921579"/>
                  <a:pt x="45743" y="1916132"/>
                  <a:pt x="49427" y="1909685"/>
                </a:cubicBezTo>
                <a:cubicBezTo>
                  <a:pt x="71111" y="1871738"/>
                  <a:pt x="50130" y="1896626"/>
                  <a:pt x="80319" y="1866437"/>
                </a:cubicBezTo>
                <a:cubicBezTo>
                  <a:pt x="82379" y="1856140"/>
                  <a:pt x="82811" y="1845378"/>
                  <a:pt x="86498" y="1835545"/>
                </a:cubicBezTo>
                <a:cubicBezTo>
                  <a:pt x="89105" y="1828592"/>
                  <a:pt x="94100" y="1822714"/>
                  <a:pt x="98854" y="1817009"/>
                </a:cubicBezTo>
                <a:cubicBezTo>
                  <a:pt x="116999" y="1795234"/>
                  <a:pt x="128632" y="1790979"/>
                  <a:pt x="154460" y="1773761"/>
                </a:cubicBezTo>
                <a:cubicBezTo>
                  <a:pt x="160638" y="1769642"/>
                  <a:pt x="167744" y="1766655"/>
                  <a:pt x="172995" y="1761404"/>
                </a:cubicBezTo>
                <a:cubicBezTo>
                  <a:pt x="199372" y="1735027"/>
                  <a:pt x="183417" y="1746114"/>
                  <a:pt x="222422" y="1730512"/>
                </a:cubicBezTo>
                <a:cubicBezTo>
                  <a:pt x="228600" y="1724334"/>
                  <a:pt x="235363" y="1718689"/>
                  <a:pt x="240957" y="1711977"/>
                </a:cubicBezTo>
                <a:cubicBezTo>
                  <a:pt x="245711" y="1706273"/>
                  <a:pt x="248063" y="1698693"/>
                  <a:pt x="253314" y="1693442"/>
                </a:cubicBezTo>
                <a:cubicBezTo>
                  <a:pt x="275575" y="1671181"/>
                  <a:pt x="275512" y="1680093"/>
                  <a:pt x="296563" y="1662550"/>
                </a:cubicBezTo>
                <a:cubicBezTo>
                  <a:pt x="303275" y="1656956"/>
                  <a:pt x="308386" y="1649609"/>
                  <a:pt x="315098" y="1644015"/>
                </a:cubicBezTo>
                <a:cubicBezTo>
                  <a:pt x="320802" y="1639261"/>
                  <a:pt x="327591" y="1635974"/>
                  <a:pt x="333633" y="1631658"/>
                </a:cubicBezTo>
                <a:cubicBezTo>
                  <a:pt x="342012" y="1625673"/>
                  <a:pt x="350108" y="1619301"/>
                  <a:pt x="358346" y="1613123"/>
                </a:cubicBezTo>
                <a:cubicBezTo>
                  <a:pt x="360406" y="1606945"/>
                  <a:pt x="359920" y="1599193"/>
                  <a:pt x="364525" y="1594588"/>
                </a:cubicBezTo>
                <a:cubicBezTo>
                  <a:pt x="369130" y="1589983"/>
                  <a:pt x="377074" y="1590974"/>
                  <a:pt x="383060" y="1588409"/>
                </a:cubicBezTo>
                <a:cubicBezTo>
                  <a:pt x="458898" y="1555907"/>
                  <a:pt x="364244" y="1594728"/>
                  <a:pt x="426309" y="1563696"/>
                </a:cubicBezTo>
                <a:cubicBezTo>
                  <a:pt x="432134" y="1560784"/>
                  <a:pt x="438666" y="1559577"/>
                  <a:pt x="444844" y="1557518"/>
                </a:cubicBezTo>
                <a:cubicBezTo>
                  <a:pt x="480885" y="1533490"/>
                  <a:pt x="444105" y="1554348"/>
                  <a:pt x="500449" y="1538982"/>
                </a:cubicBezTo>
                <a:cubicBezTo>
                  <a:pt x="511149" y="1536064"/>
                  <a:pt x="521044" y="1530745"/>
                  <a:pt x="531341" y="1526626"/>
                </a:cubicBezTo>
                <a:cubicBezTo>
                  <a:pt x="541638" y="1518388"/>
                  <a:pt x="551050" y="1508901"/>
                  <a:pt x="562233" y="1501912"/>
                </a:cubicBezTo>
                <a:cubicBezTo>
                  <a:pt x="567756" y="1498460"/>
                  <a:pt x="575114" y="1498965"/>
                  <a:pt x="580768" y="1495734"/>
                </a:cubicBezTo>
                <a:cubicBezTo>
                  <a:pt x="589708" y="1490625"/>
                  <a:pt x="596749" y="1482656"/>
                  <a:pt x="605481" y="1477199"/>
                </a:cubicBezTo>
                <a:cubicBezTo>
                  <a:pt x="627021" y="1463737"/>
                  <a:pt x="631188" y="1464594"/>
                  <a:pt x="654909" y="1458664"/>
                </a:cubicBezTo>
                <a:cubicBezTo>
                  <a:pt x="661087" y="1452485"/>
                  <a:pt x="667850" y="1446841"/>
                  <a:pt x="673444" y="1440128"/>
                </a:cubicBezTo>
                <a:cubicBezTo>
                  <a:pt x="678197" y="1434424"/>
                  <a:pt x="680002" y="1426231"/>
                  <a:pt x="685800" y="1421593"/>
                </a:cubicBezTo>
                <a:cubicBezTo>
                  <a:pt x="690886" y="1417525"/>
                  <a:pt x="698074" y="1417204"/>
                  <a:pt x="704336" y="1415415"/>
                </a:cubicBezTo>
                <a:cubicBezTo>
                  <a:pt x="738386" y="1405687"/>
                  <a:pt x="739838" y="1408038"/>
                  <a:pt x="784654" y="1403058"/>
                </a:cubicBezTo>
                <a:cubicBezTo>
                  <a:pt x="858140" y="1384686"/>
                  <a:pt x="817157" y="1392111"/>
                  <a:pt x="908222" y="1384523"/>
                </a:cubicBezTo>
                <a:cubicBezTo>
                  <a:pt x="918519" y="1380404"/>
                  <a:pt x="928414" y="1375084"/>
                  <a:pt x="939114" y="1372166"/>
                </a:cubicBezTo>
                <a:cubicBezTo>
                  <a:pt x="951200" y="1368870"/>
                  <a:pt x="963900" y="1368445"/>
                  <a:pt x="976184" y="1365988"/>
                </a:cubicBezTo>
                <a:cubicBezTo>
                  <a:pt x="984511" y="1364323"/>
                  <a:pt x="992660" y="1361869"/>
                  <a:pt x="1000898" y="1359809"/>
                </a:cubicBezTo>
                <a:lnTo>
                  <a:pt x="1087395" y="1365988"/>
                </a:lnTo>
                <a:cubicBezTo>
                  <a:pt x="1194397" y="1373122"/>
                  <a:pt x="1154603" y="1361616"/>
                  <a:pt x="1204784" y="1378345"/>
                </a:cubicBezTo>
                <a:cubicBezTo>
                  <a:pt x="1288233" y="1366423"/>
                  <a:pt x="1219123" y="1378927"/>
                  <a:pt x="1266568" y="1365988"/>
                </a:cubicBezTo>
                <a:cubicBezTo>
                  <a:pt x="1282952" y="1361520"/>
                  <a:pt x="1315995" y="1353631"/>
                  <a:pt x="1315995" y="1353631"/>
                </a:cubicBezTo>
                <a:cubicBezTo>
                  <a:pt x="1325564" y="1347252"/>
                  <a:pt x="1391373" y="1303955"/>
                  <a:pt x="1396314" y="1298026"/>
                </a:cubicBezTo>
                <a:cubicBezTo>
                  <a:pt x="1463144" y="1217829"/>
                  <a:pt x="1395552" y="1293150"/>
                  <a:pt x="1451919" y="1242420"/>
                </a:cubicBezTo>
                <a:cubicBezTo>
                  <a:pt x="1500948" y="1198294"/>
                  <a:pt x="1469671" y="1211789"/>
                  <a:pt x="1507525" y="1199172"/>
                </a:cubicBezTo>
                <a:cubicBezTo>
                  <a:pt x="1513703" y="1195053"/>
                  <a:pt x="1520809" y="1192066"/>
                  <a:pt x="1526060" y="1186815"/>
                </a:cubicBezTo>
                <a:cubicBezTo>
                  <a:pt x="1531311" y="1181564"/>
                  <a:pt x="1532619" y="1172919"/>
                  <a:pt x="1538417" y="1168280"/>
                </a:cubicBezTo>
                <a:cubicBezTo>
                  <a:pt x="1543502" y="1164212"/>
                  <a:pt x="1550774" y="1164161"/>
                  <a:pt x="1556952" y="1162101"/>
                </a:cubicBezTo>
                <a:cubicBezTo>
                  <a:pt x="1573428" y="1149744"/>
                  <a:pt x="1594022" y="1141507"/>
                  <a:pt x="1606379" y="1125031"/>
                </a:cubicBezTo>
                <a:cubicBezTo>
                  <a:pt x="1612557" y="1116793"/>
                  <a:pt x="1617004" y="1106910"/>
                  <a:pt x="1624914" y="1100318"/>
                </a:cubicBezTo>
                <a:cubicBezTo>
                  <a:pt x="1629917" y="1096149"/>
                  <a:pt x="1637271" y="1096199"/>
                  <a:pt x="1643449" y="1094139"/>
                </a:cubicBezTo>
                <a:cubicBezTo>
                  <a:pt x="1663790" y="1073798"/>
                  <a:pt x="1669493" y="1065671"/>
                  <a:pt x="1699054" y="1050891"/>
                </a:cubicBezTo>
                <a:cubicBezTo>
                  <a:pt x="1707292" y="1046772"/>
                  <a:pt x="1716273" y="1043887"/>
                  <a:pt x="1723768" y="1038534"/>
                </a:cubicBezTo>
                <a:cubicBezTo>
                  <a:pt x="1759191" y="1013232"/>
                  <a:pt x="1727566" y="1028558"/>
                  <a:pt x="1754660" y="1001464"/>
                </a:cubicBezTo>
                <a:cubicBezTo>
                  <a:pt x="1759911" y="996213"/>
                  <a:pt x="1767491" y="993861"/>
                  <a:pt x="1773195" y="989107"/>
                </a:cubicBezTo>
                <a:cubicBezTo>
                  <a:pt x="1791034" y="974241"/>
                  <a:pt x="1791937" y="970262"/>
                  <a:pt x="1804087" y="952037"/>
                </a:cubicBezTo>
                <a:cubicBezTo>
                  <a:pt x="1806146" y="945858"/>
                  <a:pt x="1806267" y="938642"/>
                  <a:pt x="1810265" y="933501"/>
                </a:cubicBezTo>
                <a:cubicBezTo>
                  <a:pt x="1817593" y="924079"/>
                  <a:pt x="1855172" y="886335"/>
                  <a:pt x="1872049" y="877896"/>
                </a:cubicBezTo>
                <a:cubicBezTo>
                  <a:pt x="1883699" y="872071"/>
                  <a:pt x="1898282" y="872764"/>
                  <a:pt x="1909119" y="865539"/>
                </a:cubicBezTo>
                <a:cubicBezTo>
                  <a:pt x="1915297" y="861420"/>
                  <a:pt x="1921012" y="856503"/>
                  <a:pt x="1927654" y="853182"/>
                </a:cubicBezTo>
                <a:cubicBezTo>
                  <a:pt x="1960611" y="836704"/>
                  <a:pt x="1932327" y="860364"/>
                  <a:pt x="1970903" y="834647"/>
                </a:cubicBezTo>
                <a:cubicBezTo>
                  <a:pt x="1988039" y="823223"/>
                  <a:pt x="2003194" y="809001"/>
                  <a:pt x="2020330" y="797577"/>
                </a:cubicBezTo>
                <a:cubicBezTo>
                  <a:pt x="2026508" y="793458"/>
                  <a:pt x="2033161" y="789974"/>
                  <a:pt x="2038865" y="785220"/>
                </a:cubicBezTo>
                <a:cubicBezTo>
                  <a:pt x="2086431" y="745581"/>
                  <a:pt x="2029919" y="785005"/>
                  <a:pt x="2075936" y="754328"/>
                </a:cubicBezTo>
                <a:cubicBezTo>
                  <a:pt x="2082114" y="746090"/>
                  <a:pt x="2089362" y="738555"/>
                  <a:pt x="2094471" y="729615"/>
                </a:cubicBezTo>
                <a:cubicBezTo>
                  <a:pt x="2097702" y="723961"/>
                  <a:pt x="2098084" y="717066"/>
                  <a:pt x="2100649" y="711080"/>
                </a:cubicBezTo>
                <a:cubicBezTo>
                  <a:pt x="2104277" y="702614"/>
                  <a:pt x="2108887" y="694604"/>
                  <a:pt x="2113006" y="686366"/>
                </a:cubicBezTo>
                <a:cubicBezTo>
                  <a:pt x="2116143" y="673816"/>
                  <a:pt x="2120042" y="655533"/>
                  <a:pt x="2125363" y="643118"/>
                </a:cubicBezTo>
                <a:cubicBezTo>
                  <a:pt x="2128991" y="634652"/>
                  <a:pt x="2134091" y="626870"/>
                  <a:pt x="2137719" y="618404"/>
                </a:cubicBezTo>
                <a:cubicBezTo>
                  <a:pt x="2149180" y="591661"/>
                  <a:pt x="2137635" y="604945"/>
                  <a:pt x="2156254" y="575155"/>
                </a:cubicBezTo>
                <a:cubicBezTo>
                  <a:pt x="2161712" y="566423"/>
                  <a:pt x="2168611" y="558680"/>
                  <a:pt x="2174790" y="550442"/>
                </a:cubicBezTo>
                <a:cubicBezTo>
                  <a:pt x="2176849" y="544264"/>
                  <a:pt x="2178056" y="537732"/>
                  <a:pt x="2180968" y="531907"/>
                </a:cubicBezTo>
                <a:cubicBezTo>
                  <a:pt x="2186338" y="521166"/>
                  <a:pt x="2194884" y="512100"/>
                  <a:pt x="2199503" y="501015"/>
                </a:cubicBezTo>
                <a:cubicBezTo>
                  <a:pt x="2222619" y="445537"/>
                  <a:pt x="2200100" y="473249"/>
                  <a:pt x="2224217" y="433053"/>
                </a:cubicBezTo>
                <a:cubicBezTo>
                  <a:pt x="2231858" y="420318"/>
                  <a:pt x="2240692" y="408339"/>
                  <a:pt x="2248930" y="395982"/>
                </a:cubicBezTo>
                <a:lnTo>
                  <a:pt x="2261287" y="377447"/>
                </a:lnTo>
                <a:cubicBezTo>
                  <a:pt x="2265406" y="350674"/>
                  <a:pt x="2268332" y="323690"/>
                  <a:pt x="2273644" y="297128"/>
                </a:cubicBezTo>
                <a:cubicBezTo>
                  <a:pt x="2277308" y="278810"/>
                  <a:pt x="2289116" y="241471"/>
                  <a:pt x="2298357" y="222988"/>
                </a:cubicBezTo>
                <a:cubicBezTo>
                  <a:pt x="2301678" y="216346"/>
                  <a:pt x="2306595" y="210631"/>
                  <a:pt x="2310714" y="204453"/>
                </a:cubicBezTo>
                <a:cubicBezTo>
                  <a:pt x="2312773" y="179739"/>
                  <a:pt x="2313614" y="154894"/>
                  <a:pt x="2316892" y="130312"/>
                </a:cubicBezTo>
                <a:cubicBezTo>
                  <a:pt x="2318398" y="119014"/>
                  <a:pt x="2330885" y="95012"/>
                  <a:pt x="2335427" y="87064"/>
                </a:cubicBezTo>
                <a:cubicBezTo>
                  <a:pt x="2339111" y="80617"/>
                  <a:pt x="2342533" y="73779"/>
                  <a:pt x="2347784" y="68528"/>
                </a:cubicBezTo>
                <a:cubicBezTo>
                  <a:pt x="2353034" y="63278"/>
                  <a:pt x="2360615" y="60926"/>
                  <a:pt x="2366319" y="56172"/>
                </a:cubicBezTo>
                <a:cubicBezTo>
                  <a:pt x="2373031" y="50578"/>
                  <a:pt x="2377039" y="41545"/>
                  <a:pt x="2384854" y="37637"/>
                </a:cubicBezTo>
                <a:cubicBezTo>
                  <a:pt x="2394247" y="32941"/>
                  <a:pt x="2405615" y="34221"/>
                  <a:pt x="2415746" y="31458"/>
                </a:cubicBezTo>
                <a:cubicBezTo>
                  <a:pt x="2428312" y="28031"/>
                  <a:pt x="2452817" y="19101"/>
                  <a:pt x="2452817" y="19101"/>
                </a:cubicBezTo>
                <a:lnTo>
                  <a:pt x="2576384" y="37637"/>
                </a:lnTo>
                <a:cubicBezTo>
                  <a:pt x="2586753" y="39296"/>
                  <a:pt x="2596775" y="43815"/>
                  <a:pt x="2607276" y="43815"/>
                </a:cubicBezTo>
                <a:cubicBezTo>
                  <a:pt x="2691739" y="43815"/>
                  <a:pt x="2776152" y="39696"/>
                  <a:pt x="2860590" y="37637"/>
                </a:cubicBezTo>
                <a:cubicBezTo>
                  <a:pt x="2870887" y="35577"/>
                  <a:pt x="2881086" y="32943"/>
                  <a:pt x="2891481" y="31458"/>
                </a:cubicBezTo>
                <a:cubicBezTo>
                  <a:pt x="2909943" y="28821"/>
                  <a:pt x="2928565" y="27459"/>
                  <a:pt x="2947087" y="25280"/>
                </a:cubicBezTo>
                <a:lnTo>
                  <a:pt x="2996514" y="19101"/>
                </a:lnTo>
                <a:cubicBezTo>
                  <a:pt x="3002692" y="14982"/>
                  <a:pt x="3007692" y="7748"/>
                  <a:pt x="3015049" y="6745"/>
                </a:cubicBezTo>
                <a:cubicBezTo>
                  <a:pt x="3102199" y="-5139"/>
                  <a:pt x="3141664" y="1181"/>
                  <a:pt x="3225114" y="6745"/>
                </a:cubicBezTo>
                <a:cubicBezTo>
                  <a:pt x="3231292" y="10864"/>
                  <a:pt x="3237008" y="15780"/>
                  <a:pt x="3243649" y="19101"/>
                </a:cubicBezTo>
                <a:cubicBezTo>
                  <a:pt x="3249474" y="22014"/>
                  <a:pt x="3256765" y="21667"/>
                  <a:pt x="3262184" y="25280"/>
                </a:cubicBezTo>
                <a:cubicBezTo>
                  <a:pt x="3269454" y="30127"/>
                  <a:pt x="3274007" y="38221"/>
                  <a:pt x="3280719" y="43815"/>
                </a:cubicBezTo>
                <a:cubicBezTo>
                  <a:pt x="3322249" y="78424"/>
                  <a:pt x="3273596" y="31589"/>
                  <a:pt x="3323968" y="68528"/>
                </a:cubicBezTo>
                <a:cubicBezTo>
                  <a:pt x="3347572" y="85837"/>
                  <a:pt x="3371232" y="103437"/>
                  <a:pt x="3391930" y="124134"/>
                </a:cubicBezTo>
                <a:cubicBezTo>
                  <a:pt x="3400168" y="132372"/>
                  <a:pt x="3407876" y="141175"/>
                  <a:pt x="3416644" y="148847"/>
                </a:cubicBezTo>
                <a:cubicBezTo>
                  <a:pt x="3435092" y="164989"/>
                  <a:pt x="3469716" y="186829"/>
                  <a:pt x="3490784" y="192096"/>
                </a:cubicBezTo>
                <a:cubicBezTo>
                  <a:pt x="3542696" y="205073"/>
                  <a:pt x="3525810" y="202441"/>
                  <a:pt x="3614352" y="204453"/>
                </a:cubicBezTo>
                <a:lnTo>
                  <a:pt x="4059195" y="210631"/>
                </a:lnTo>
                <a:lnTo>
                  <a:pt x="4275438" y="222988"/>
                </a:lnTo>
                <a:cubicBezTo>
                  <a:pt x="4285910" y="223773"/>
                  <a:pt x="4296199" y="226403"/>
                  <a:pt x="4306330" y="229166"/>
                </a:cubicBezTo>
                <a:cubicBezTo>
                  <a:pt x="4318896" y="232593"/>
                  <a:pt x="4343400" y="241523"/>
                  <a:pt x="4343400" y="241523"/>
                </a:cubicBezTo>
                <a:cubicBezTo>
                  <a:pt x="4349579" y="245642"/>
                  <a:pt x="4355294" y="250559"/>
                  <a:pt x="4361936" y="253880"/>
                </a:cubicBezTo>
                <a:cubicBezTo>
                  <a:pt x="4373275" y="259549"/>
                  <a:pt x="4401753" y="264956"/>
                  <a:pt x="4411363" y="266237"/>
                </a:cubicBezTo>
                <a:cubicBezTo>
                  <a:pt x="4559916" y="286045"/>
                  <a:pt x="4407755" y="261517"/>
                  <a:pt x="4510217" y="278593"/>
                </a:cubicBezTo>
                <a:cubicBezTo>
                  <a:pt x="4524157" y="320414"/>
                  <a:pt x="4504514" y="277960"/>
                  <a:pt x="4534930" y="303307"/>
                </a:cubicBezTo>
                <a:cubicBezTo>
                  <a:pt x="4542840" y="309899"/>
                  <a:pt x="4547560" y="319584"/>
                  <a:pt x="4553465" y="328020"/>
                </a:cubicBezTo>
                <a:cubicBezTo>
                  <a:pt x="4561982" y="340187"/>
                  <a:pt x="4578179" y="365091"/>
                  <a:pt x="4578179" y="365091"/>
                </a:cubicBezTo>
                <a:lnTo>
                  <a:pt x="4596714" y="420696"/>
                </a:lnTo>
                <a:cubicBezTo>
                  <a:pt x="4598773" y="426874"/>
                  <a:pt x="4598287" y="434626"/>
                  <a:pt x="4602892" y="439231"/>
                </a:cubicBezTo>
                <a:cubicBezTo>
                  <a:pt x="4609070" y="445409"/>
                  <a:pt x="4615833" y="451054"/>
                  <a:pt x="4621427" y="457766"/>
                </a:cubicBezTo>
                <a:cubicBezTo>
                  <a:pt x="4635244" y="474346"/>
                  <a:pt x="4628628" y="480420"/>
                  <a:pt x="4652319" y="482480"/>
                </a:cubicBezTo>
                <a:cubicBezTo>
                  <a:pt x="4693405" y="486053"/>
                  <a:pt x="4734698" y="486599"/>
                  <a:pt x="4775887" y="488658"/>
                </a:cubicBezTo>
                <a:cubicBezTo>
                  <a:pt x="4935783" y="552617"/>
                  <a:pt x="4714936" y="470330"/>
                  <a:pt x="4936525" y="525728"/>
                </a:cubicBezTo>
                <a:cubicBezTo>
                  <a:pt x="4946515" y="528225"/>
                  <a:pt x="4952859" y="538279"/>
                  <a:pt x="4961238" y="544264"/>
                </a:cubicBezTo>
                <a:cubicBezTo>
                  <a:pt x="4982195" y="559233"/>
                  <a:pt x="4975358" y="555148"/>
                  <a:pt x="4998309" y="562799"/>
                </a:cubicBezTo>
                <a:cubicBezTo>
                  <a:pt x="5014785" y="575156"/>
                  <a:pt x="5029316" y="590659"/>
                  <a:pt x="5047736" y="599869"/>
                </a:cubicBezTo>
                <a:cubicBezTo>
                  <a:pt x="5055974" y="603988"/>
                  <a:pt x="5064639" y="607345"/>
                  <a:pt x="5072449" y="612226"/>
                </a:cubicBezTo>
                <a:cubicBezTo>
                  <a:pt x="5081181" y="617684"/>
                  <a:pt x="5088431" y="625303"/>
                  <a:pt x="5097163" y="630761"/>
                </a:cubicBezTo>
                <a:cubicBezTo>
                  <a:pt x="5114616" y="641669"/>
                  <a:pt x="5122391" y="643290"/>
                  <a:pt x="5140411" y="649296"/>
                </a:cubicBezTo>
                <a:cubicBezTo>
                  <a:pt x="5146589" y="657534"/>
                  <a:pt x="5151665" y="666728"/>
                  <a:pt x="5158946" y="674009"/>
                </a:cubicBezTo>
                <a:cubicBezTo>
                  <a:pt x="5174989" y="690052"/>
                  <a:pt x="5188794" y="695112"/>
                  <a:pt x="5208373" y="704901"/>
                </a:cubicBezTo>
                <a:cubicBezTo>
                  <a:pt x="5212492" y="711080"/>
                  <a:pt x="5215479" y="718186"/>
                  <a:pt x="5220730" y="723437"/>
                </a:cubicBezTo>
                <a:cubicBezTo>
                  <a:pt x="5228183" y="730890"/>
                  <a:pt x="5241874" y="737097"/>
                  <a:pt x="5251622" y="7419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027481" y="3719384"/>
            <a:ext cx="5511038" cy="2335427"/>
          </a:xfrm>
          <a:custGeom>
            <a:avLst/>
            <a:gdLst>
              <a:gd name="connsiteX0" fmla="*/ 18460 w 5511038"/>
              <a:gd name="connsiteY0" fmla="*/ 2335427 h 2335427"/>
              <a:gd name="connsiteX1" fmla="*/ 12281 w 5511038"/>
              <a:gd name="connsiteY1" fmla="*/ 2143897 h 2335427"/>
              <a:gd name="connsiteX2" fmla="*/ 30816 w 5511038"/>
              <a:gd name="connsiteY2" fmla="*/ 2001794 h 2335427"/>
              <a:gd name="connsiteX3" fmla="*/ 61708 w 5511038"/>
              <a:gd name="connsiteY3" fmla="*/ 1946189 h 2335427"/>
              <a:gd name="connsiteX4" fmla="*/ 86422 w 5511038"/>
              <a:gd name="connsiteY4" fmla="*/ 1890584 h 2335427"/>
              <a:gd name="connsiteX5" fmla="*/ 148205 w 5511038"/>
              <a:gd name="connsiteY5" fmla="*/ 1779373 h 2335427"/>
              <a:gd name="connsiteX6" fmla="*/ 203811 w 5511038"/>
              <a:gd name="connsiteY6" fmla="*/ 1668162 h 2335427"/>
              <a:gd name="connsiteX7" fmla="*/ 228524 w 5511038"/>
              <a:gd name="connsiteY7" fmla="*/ 1587843 h 2335427"/>
              <a:gd name="connsiteX8" fmla="*/ 240881 w 5511038"/>
              <a:gd name="connsiteY8" fmla="*/ 1550773 h 2335427"/>
              <a:gd name="connsiteX9" fmla="*/ 271773 w 5511038"/>
              <a:gd name="connsiteY9" fmla="*/ 1476632 h 2335427"/>
              <a:gd name="connsiteX10" fmla="*/ 290308 w 5511038"/>
              <a:gd name="connsiteY10" fmla="*/ 1458097 h 2335427"/>
              <a:gd name="connsiteX11" fmla="*/ 302665 w 5511038"/>
              <a:gd name="connsiteY11" fmla="*/ 1421027 h 2335427"/>
              <a:gd name="connsiteX12" fmla="*/ 401519 w 5511038"/>
              <a:gd name="connsiteY12" fmla="*/ 1315994 h 2335427"/>
              <a:gd name="connsiteX13" fmla="*/ 407697 w 5511038"/>
              <a:gd name="connsiteY13" fmla="*/ 1297459 h 2335427"/>
              <a:gd name="connsiteX14" fmla="*/ 420054 w 5511038"/>
              <a:gd name="connsiteY14" fmla="*/ 1278924 h 2335427"/>
              <a:gd name="connsiteX15" fmla="*/ 426233 w 5511038"/>
              <a:gd name="connsiteY15" fmla="*/ 1149178 h 2335427"/>
              <a:gd name="connsiteX16" fmla="*/ 444768 w 5511038"/>
              <a:gd name="connsiteY16" fmla="*/ 1130643 h 2335427"/>
              <a:gd name="connsiteX17" fmla="*/ 475660 w 5511038"/>
              <a:gd name="connsiteY17" fmla="*/ 1099751 h 2335427"/>
              <a:gd name="connsiteX18" fmla="*/ 488016 w 5511038"/>
              <a:gd name="connsiteY18" fmla="*/ 1075038 h 2335427"/>
              <a:gd name="connsiteX19" fmla="*/ 531265 w 5511038"/>
              <a:gd name="connsiteY19" fmla="*/ 1013254 h 2335427"/>
              <a:gd name="connsiteX20" fmla="*/ 543622 w 5511038"/>
              <a:gd name="connsiteY20" fmla="*/ 994719 h 2335427"/>
              <a:gd name="connsiteX21" fmla="*/ 549800 w 5511038"/>
              <a:gd name="connsiteY21" fmla="*/ 976184 h 2335427"/>
              <a:gd name="connsiteX22" fmla="*/ 593049 w 5511038"/>
              <a:gd name="connsiteY22" fmla="*/ 902043 h 2335427"/>
              <a:gd name="connsiteX23" fmla="*/ 611584 w 5511038"/>
              <a:gd name="connsiteY23" fmla="*/ 883508 h 2335427"/>
              <a:gd name="connsiteX24" fmla="*/ 623941 w 5511038"/>
              <a:gd name="connsiteY24" fmla="*/ 864973 h 2335427"/>
              <a:gd name="connsiteX25" fmla="*/ 642476 w 5511038"/>
              <a:gd name="connsiteY25" fmla="*/ 852616 h 2335427"/>
              <a:gd name="connsiteX26" fmla="*/ 661011 w 5511038"/>
              <a:gd name="connsiteY26" fmla="*/ 834081 h 2335427"/>
              <a:gd name="connsiteX27" fmla="*/ 667189 w 5511038"/>
              <a:gd name="connsiteY27" fmla="*/ 809367 h 2335427"/>
              <a:gd name="connsiteX28" fmla="*/ 685724 w 5511038"/>
              <a:gd name="connsiteY28" fmla="*/ 784654 h 2335427"/>
              <a:gd name="connsiteX29" fmla="*/ 698081 w 5511038"/>
              <a:gd name="connsiteY29" fmla="*/ 766119 h 2335427"/>
              <a:gd name="connsiteX30" fmla="*/ 710438 w 5511038"/>
              <a:gd name="connsiteY30" fmla="*/ 741405 h 2335427"/>
              <a:gd name="connsiteX31" fmla="*/ 722795 w 5511038"/>
              <a:gd name="connsiteY31" fmla="*/ 710513 h 2335427"/>
              <a:gd name="connsiteX32" fmla="*/ 741330 w 5511038"/>
              <a:gd name="connsiteY32" fmla="*/ 691978 h 2335427"/>
              <a:gd name="connsiteX33" fmla="*/ 772222 w 5511038"/>
              <a:gd name="connsiteY33" fmla="*/ 636373 h 2335427"/>
              <a:gd name="connsiteX34" fmla="*/ 815470 w 5511038"/>
              <a:gd name="connsiteY34" fmla="*/ 611659 h 2335427"/>
              <a:gd name="connsiteX35" fmla="*/ 846362 w 5511038"/>
              <a:gd name="connsiteY35" fmla="*/ 593124 h 2335427"/>
              <a:gd name="connsiteX36" fmla="*/ 895789 w 5511038"/>
              <a:gd name="connsiteY36" fmla="*/ 556054 h 2335427"/>
              <a:gd name="connsiteX37" fmla="*/ 908146 w 5511038"/>
              <a:gd name="connsiteY37" fmla="*/ 537519 h 2335427"/>
              <a:gd name="connsiteX38" fmla="*/ 957573 w 5511038"/>
              <a:gd name="connsiteY38" fmla="*/ 525162 h 2335427"/>
              <a:gd name="connsiteX39" fmla="*/ 1025535 w 5511038"/>
              <a:gd name="connsiteY39" fmla="*/ 512805 h 2335427"/>
              <a:gd name="connsiteX40" fmla="*/ 1050249 w 5511038"/>
              <a:gd name="connsiteY40" fmla="*/ 506627 h 2335427"/>
              <a:gd name="connsiteX41" fmla="*/ 1130568 w 5511038"/>
              <a:gd name="connsiteY41" fmla="*/ 463378 h 2335427"/>
              <a:gd name="connsiteX42" fmla="*/ 1179995 w 5511038"/>
              <a:gd name="connsiteY42" fmla="*/ 438665 h 2335427"/>
              <a:gd name="connsiteX43" fmla="*/ 1217065 w 5511038"/>
              <a:gd name="connsiteY43" fmla="*/ 426308 h 2335427"/>
              <a:gd name="connsiteX44" fmla="*/ 1235600 w 5511038"/>
              <a:gd name="connsiteY44" fmla="*/ 407773 h 2335427"/>
              <a:gd name="connsiteX45" fmla="*/ 1254135 w 5511038"/>
              <a:gd name="connsiteY45" fmla="*/ 401594 h 2335427"/>
              <a:gd name="connsiteX46" fmla="*/ 1303562 w 5511038"/>
              <a:gd name="connsiteY46" fmla="*/ 389238 h 2335427"/>
              <a:gd name="connsiteX47" fmla="*/ 1322097 w 5511038"/>
              <a:gd name="connsiteY47" fmla="*/ 376881 h 2335427"/>
              <a:gd name="connsiteX48" fmla="*/ 1359168 w 5511038"/>
              <a:gd name="connsiteY48" fmla="*/ 364524 h 2335427"/>
              <a:gd name="connsiteX49" fmla="*/ 1371524 w 5511038"/>
              <a:gd name="connsiteY49" fmla="*/ 345989 h 2335427"/>
              <a:gd name="connsiteX50" fmla="*/ 1390060 w 5511038"/>
              <a:gd name="connsiteY50" fmla="*/ 339811 h 2335427"/>
              <a:gd name="connsiteX51" fmla="*/ 1439487 w 5511038"/>
              <a:gd name="connsiteY51" fmla="*/ 327454 h 2335427"/>
              <a:gd name="connsiteX52" fmla="*/ 1643373 w 5511038"/>
              <a:gd name="connsiteY52" fmla="*/ 315097 h 2335427"/>
              <a:gd name="connsiteX53" fmla="*/ 1834903 w 5511038"/>
              <a:gd name="connsiteY53" fmla="*/ 296562 h 2335427"/>
              <a:gd name="connsiteX54" fmla="*/ 1853438 w 5511038"/>
              <a:gd name="connsiteY54" fmla="*/ 290384 h 2335427"/>
              <a:gd name="connsiteX55" fmla="*/ 1896687 w 5511038"/>
              <a:gd name="connsiteY55" fmla="*/ 278027 h 2335427"/>
              <a:gd name="connsiteX56" fmla="*/ 2057324 w 5511038"/>
              <a:gd name="connsiteY56" fmla="*/ 278027 h 2335427"/>
              <a:gd name="connsiteX57" fmla="*/ 2112930 w 5511038"/>
              <a:gd name="connsiteY57" fmla="*/ 247135 h 2335427"/>
              <a:gd name="connsiteX58" fmla="*/ 2168535 w 5511038"/>
              <a:gd name="connsiteY58" fmla="*/ 234778 h 2335427"/>
              <a:gd name="connsiteX59" fmla="*/ 2211784 w 5511038"/>
              <a:gd name="connsiteY59" fmla="*/ 210065 h 2335427"/>
              <a:gd name="connsiteX60" fmla="*/ 2230319 w 5511038"/>
              <a:gd name="connsiteY60" fmla="*/ 203886 h 2335427"/>
              <a:gd name="connsiteX61" fmla="*/ 2279746 w 5511038"/>
              <a:gd name="connsiteY61" fmla="*/ 179173 h 2335427"/>
              <a:gd name="connsiteX62" fmla="*/ 2298281 w 5511038"/>
              <a:gd name="connsiteY62" fmla="*/ 166816 h 2335427"/>
              <a:gd name="connsiteX63" fmla="*/ 2341530 w 5511038"/>
              <a:gd name="connsiteY63" fmla="*/ 160638 h 2335427"/>
              <a:gd name="connsiteX64" fmla="*/ 2397135 w 5511038"/>
              <a:gd name="connsiteY64" fmla="*/ 117389 h 2335427"/>
              <a:gd name="connsiteX65" fmla="*/ 2471276 w 5511038"/>
              <a:gd name="connsiteY65" fmla="*/ 43248 h 2335427"/>
              <a:gd name="connsiteX66" fmla="*/ 2508346 w 5511038"/>
              <a:gd name="connsiteY66" fmla="*/ 12357 h 2335427"/>
              <a:gd name="connsiteX67" fmla="*/ 2557773 w 5511038"/>
              <a:gd name="connsiteY67" fmla="*/ 0 h 2335427"/>
              <a:gd name="connsiteX68" fmla="*/ 2786373 w 5511038"/>
              <a:gd name="connsiteY68" fmla="*/ 18535 h 2335427"/>
              <a:gd name="connsiteX69" fmla="*/ 2804908 w 5511038"/>
              <a:gd name="connsiteY69" fmla="*/ 24713 h 2335427"/>
              <a:gd name="connsiteX70" fmla="*/ 2829622 w 5511038"/>
              <a:gd name="connsiteY70" fmla="*/ 43248 h 2335427"/>
              <a:gd name="connsiteX71" fmla="*/ 2854335 w 5511038"/>
              <a:gd name="connsiteY71" fmla="*/ 49427 h 2335427"/>
              <a:gd name="connsiteX72" fmla="*/ 2872870 w 5511038"/>
              <a:gd name="connsiteY72" fmla="*/ 55605 h 2335427"/>
              <a:gd name="connsiteX73" fmla="*/ 3348605 w 5511038"/>
              <a:gd name="connsiteY73" fmla="*/ 55605 h 2335427"/>
              <a:gd name="connsiteX74" fmla="*/ 3416568 w 5511038"/>
              <a:gd name="connsiteY74" fmla="*/ 74140 h 2335427"/>
              <a:gd name="connsiteX75" fmla="*/ 3515422 w 5511038"/>
              <a:gd name="connsiteY75" fmla="*/ 67962 h 2335427"/>
              <a:gd name="connsiteX76" fmla="*/ 3546314 w 5511038"/>
              <a:gd name="connsiteY76" fmla="*/ 55605 h 2335427"/>
              <a:gd name="connsiteX77" fmla="*/ 3577205 w 5511038"/>
              <a:gd name="connsiteY77" fmla="*/ 49427 h 2335427"/>
              <a:gd name="connsiteX78" fmla="*/ 4065297 w 5511038"/>
              <a:gd name="connsiteY78" fmla="*/ 61784 h 2335427"/>
              <a:gd name="connsiteX79" fmla="*/ 4287719 w 5511038"/>
              <a:gd name="connsiteY79" fmla="*/ 67962 h 2335427"/>
              <a:gd name="connsiteX80" fmla="*/ 4442178 w 5511038"/>
              <a:gd name="connsiteY80" fmla="*/ 61784 h 2335427"/>
              <a:gd name="connsiteX81" fmla="*/ 4460714 w 5511038"/>
              <a:gd name="connsiteY81" fmla="*/ 55605 h 2335427"/>
              <a:gd name="connsiteX82" fmla="*/ 4516319 w 5511038"/>
              <a:gd name="connsiteY82" fmla="*/ 49427 h 2335427"/>
              <a:gd name="connsiteX83" fmla="*/ 4744919 w 5511038"/>
              <a:gd name="connsiteY83" fmla="*/ 55605 h 2335427"/>
              <a:gd name="connsiteX84" fmla="*/ 4763454 w 5511038"/>
              <a:gd name="connsiteY84" fmla="*/ 67962 h 2335427"/>
              <a:gd name="connsiteX85" fmla="*/ 4843773 w 5511038"/>
              <a:gd name="connsiteY85" fmla="*/ 86497 h 2335427"/>
              <a:gd name="connsiteX86" fmla="*/ 5004411 w 5511038"/>
              <a:gd name="connsiteY86" fmla="*/ 80319 h 2335427"/>
              <a:gd name="connsiteX87" fmla="*/ 5041481 w 5511038"/>
              <a:gd name="connsiteY87" fmla="*/ 67962 h 2335427"/>
              <a:gd name="connsiteX88" fmla="*/ 5103265 w 5511038"/>
              <a:gd name="connsiteY88" fmla="*/ 55605 h 2335427"/>
              <a:gd name="connsiteX89" fmla="*/ 5214476 w 5511038"/>
              <a:gd name="connsiteY89" fmla="*/ 49427 h 2335427"/>
              <a:gd name="connsiteX90" fmla="*/ 5362757 w 5511038"/>
              <a:gd name="connsiteY90" fmla="*/ 37070 h 2335427"/>
              <a:gd name="connsiteX91" fmla="*/ 5449254 w 5511038"/>
              <a:gd name="connsiteY91" fmla="*/ 30892 h 2335427"/>
              <a:gd name="connsiteX92" fmla="*/ 5511038 w 5511038"/>
              <a:gd name="connsiteY92" fmla="*/ 18535 h 233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511038" h="2335427">
                <a:moveTo>
                  <a:pt x="18460" y="2335427"/>
                </a:moveTo>
                <a:cubicBezTo>
                  <a:pt x="-13434" y="2255694"/>
                  <a:pt x="3915" y="2311213"/>
                  <a:pt x="12281" y="2143897"/>
                </a:cubicBezTo>
                <a:cubicBezTo>
                  <a:pt x="15355" y="2082428"/>
                  <a:pt x="15118" y="2056737"/>
                  <a:pt x="30816" y="2001794"/>
                </a:cubicBezTo>
                <a:cubicBezTo>
                  <a:pt x="45796" y="1949361"/>
                  <a:pt x="37633" y="1990898"/>
                  <a:pt x="61708" y="1946189"/>
                </a:cubicBezTo>
                <a:cubicBezTo>
                  <a:pt x="71324" y="1928330"/>
                  <a:pt x="77085" y="1908591"/>
                  <a:pt x="86422" y="1890584"/>
                </a:cubicBezTo>
                <a:cubicBezTo>
                  <a:pt x="105943" y="1852937"/>
                  <a:pt x="127611" y="1816443"/>
                  <a:pt x="148205" y="1779373"/>
                </a:cubicBezTo>
                <a:cubicBezTo>
                  <a:pt x="174430" y="1732168"/>
                  <a:pt x="184373" y="1718146"/>
                  <a:pt x="203811" y="1668162"/>
                </a:cubicBezTo>
                <a:cubicBezTo>
                  <a:pt x="235079" y="1587759"/>
                  <a:pt x="213241" y="1638788"/>
                  <a:pt x="228524" y="1587843"/>
                </a:cubicBezTo>
                <a:cubicBezTo>
                  <a:pt x="232267" y="1575367"/>
                  <a:pt x="237138" y="1563249"/>
                  <a:pt x="240881" y="1550773"/>
                </a:cubicBezTo>
                <a:cubicBezTo>
                  <a:pt x="248936" y="1523924"/>
                  <a:pt x="248885" y="1499520"/>
                  <a:pt x="271773" y="1476632"/>
                </a:cubicBezTo>
                <a:lnTo>
                  <a:pt x="290308" y="1458097"/>
                </a:lnTo>
                <a:cubicBezTo>
                  <a:pt x="294427" y="1445740"/>
                  <a:pt x="294134" y="1430870"/>
                  <a:pt x="302665" y="1421027"/>
                </a:cubicBezTo>
                <a:cubicBezTo>
                  <a:pt x="387847" y="1322740"/>
                  <a:pt x="348971" y="1351027"/>
                  <a:pt x="401519" y="1315994"/>
                </a:cubicBezTo>
                <a:cubicBezTo>
                  <a:pt x="403578" y="1309816"/>
                  <a:pt x="404785" y="1303284"/>
                  <a:pt x="407697" y="1297459"/>
                </a:cubicBezTo>
                <a:cubicBezTo>
                  <a:pt x="411018" y="1290817"/>
                  <a:pt x="419133" y="1286292"/>
                  <a:pt x="420054" y="1278924"/>
                </a:cubicBezTo>
                <a:cubicBezTo>
                  <a:pt x="425425" y="1235961"/>
                  <a:pt x="419115" y="1191887"/>
                  <a:pt x="426233" y="1149178"/>
                </a:cubicBezTo>
                <a:cubicBezTo>
                  <a:pt x="427669" y="1140559"/>
                  <a:pt x="439174" y="1137355"/>
                  <a:pt x="444768" y="1130643"/>
                </a:cubicBezTo>
                <a:cubicBezTo>
                  <a:pt x="470511" y="1099751"/>
                  <a:pt x="441677" y="1122406"/>
                  <a:pt x="475660" y="1099751"/>
                </a:cubicBezTo>
                <a:cubicBezTo>
                  <a:pt x="479779" y="1091513"/>
                  <a:pt x="483278" y="1082935"/>
                  <a:pt x="488016" y="1075038"/>
                </a:cubicBezTo>
                <a:cubicBezTo>
                  <a:pt x="509320" y="1039531"/>
                  <a:pt x="510144" y="1042823"/>
                  <a:pt x="531265" y="1013254"/>
                </a:cubicBezTo>
                <a:cubicBezTo>
                  <a:pt x="535581" y="1007212"/>
                  <a:pt x="539503" y="1000897"/>
                  <a:pt x="543622" y="994719"/>
                </a:cubicBezTo>
                <a:cubicBezTo>
                  <a:pt x="545681" y="988541"/>
                  <a:pt x="547105" y="982113"/>
                  <a:pt x="549800" y="976184"/>
                </a:cubicBezTo>
                <a:cubicBezTo>
                  <a:pt x="564906" y="942951"/>
                  <a:pt x="571407" y="927292"/>
                  <a:pt x="593049" y="902043"/>
                </a:cubicBezTo>
                <a:cubicBezTo>
                  <a:pt x="598735" y="895409"/>
                  <a:pt x="605990" y="890220"/>
                  <a:pt x="611584" y="883508"/>
                </a:cubicBezTo>
                <a:cubicBezTo>
                  <a:pt x="616338" y="877804"/>
                  <a:pt x="618690" y="870224"/>
                  <a:pt x="623941" y="864973"/>
                </a:cubicBezTo>
                <a:cubicBezTo>
                  <a:pt x="629192" y="859722"/>
                  <a:pt x="636772" y="857370"/>
                  <a:pt x="642476" y="852616"/>
                </a:cubicBezTo>
                <a:cubicBezTo>
                  <a:pt x="649188" y="847022"/>
                  <a:pt x="654833" y="840259"/>
                  <a:pt x="661011" y="834081"/>
                </a:cubicBezTo>
                <a:cubicBezTo>
                  <a:pt x="663070" y="825843"/>
                  <a:pt x="663392" y="816962"/>
                  <a:pt x="667189" y="809367"/>
                </a:cubicBezTo>
                <a:cubicBezTo>
                  <a:pt x="671794" y="800157"/>
                  <a:pt x="679739" y="793033"/>
                  <a:pt x="685724" y="784654"/>
                </a:cubicBezTo>
                <a:cubicBezTo>
                  <a:pt x="690040" y="778612"/>
                  <a:pt x="694397" y="772566"/>
                  <a:pt x="698081" y="766119"/>
                </a:cubicBezTo>
                <a:cubicBezTo>
                  <a:pt x="702651" y="758122"/>
                  <a:pt x="706697" y="749822"/>
                  <a:pt x="710438" y="741405"/>
                </a:cubicBezTo>
                <a:cubicBezTo>
                  <a:pt x="714942" y="731270"/>
                  <a:pt x="716917" y="719918"/>
                  <a:pt x="722795" y="710513"/>
                </a:cubicBezTo>
                <a:cubicBezTo>
                  <a:pt x="727426" y="703104"/>
                  <a:pt x="735152" y="698156"/>
                  <a:pt x="741330" y="691978"/>
                </a:cubicBezTo>
                <a:cubicBezTo>
                  <a:pt x="747236" y="674259"/>
                  <a:pt x="755225" y="644872"/>
                  <a:pt x="772222" y="636373"/>
                </a:cubicBezTo>
                <a:cubicBezTo>
                  <a:pt x="814414" y="615276"/>
                  <a:pt x="780535" y="633494"/>
                  <a:pt x="815470" y="611659"/>
                </a:cubicBezTo>
                <a:cubicBezTo>
                  <a:pt x="825653" y="605294"/>
                  <a:pt x="836489" y="599959"/>
                  <a:pt x="846362" y="593124"/>
                </a:cubicBezTo>
                <a:cubicBezTo>
                  <a:pt x="863295" y="581401"/>
                  <a:pt x="884365" y="573190"/>
                  <a:pt x="895789" y="556054"/>
                </a:cubicBezTo>
                <a:cubicBezTo>
                  <a:pt x="899908" y="549876"/>
                  <a:pt x="901504" y="540840"/>
                  <a:pt x="908146" y="537519"/>
                </a:cubicBezTo>
                <a:cubicBezTo>
                  <a:pt x="923336" y="529924"/>
                  <a:pt x="941462" y="530532"/>
                  <a:pt x="957573" y="525162"/>
                </a:cubicBezTo>
                <a:cubicBezTo>
                  <a:pt x="997340" y="511907"/>
                  <a:pt x="955675" y="524448"/>
                  <a:pt x="1025535" y="512805"/>
                </a:cubicBezTo>
                <a:cubicBezTo>
                  <a:pt x="1033911" y="511409"/>
                  <a:pt x="1042011" y="508686"/>
                  <a:pt x="1050249" y="506627"/>
                </a:cubicBezTo>
                <a:cubicBezTo>
                  <a:pt x="1154717" y="454393"/>
                  <a:pt x="1012170" y="526524"/>
                  <a:pt x="1130568" y="463378"/>
                </a:cubicBezTo>
                <a:cubicBezTo>
                  <a:pt x="1146821" y="454710"/>
                  <a:pt x="1162520" y="444490"/>
                  <a:pt x="1179995" y="438665"/>
                </a:cubicBezTo>
                <a:lnTo>
                  <a:pt x="1217065" y="426308"/>
                </a:lnTo>
                <a:cubicBezTo>
                  <a:pt x="1223243" y="420130"/>
                  <a:pt x="1228330" y="412620"/>
                  <a:pt x="1235600" y="407773"/>
                </a:cubicBezTo>
                <a:cubicBezTo>
                  <a:pt x="1241019" y="404160"/>
                  <a:pt x="1247817" y="403174"/>
                  <a:pt x="1254135" y="401594"/>
                </a:cubicBezTo>
                <a:lnTo>
                  <a:pt x="1303562" y="389238"/>
                </a:lnTo>
                <a:cubicBezTo>
                  <a:pt x="1309740" y="385119"/>
                  <a:pt x="1315312" y="379897"/>
                  <a:pt x="1322097" y="376881"/>
                </a:cubicBezTo>
                <a:cubicBezTo>
                  <a:pt x="1334000" y="371591"/>
                  <a:pt x="1359168" y="364524"/>
                  <a:pt x="1359168" y="364524"/>
                </a:cubicBezTo>
                <a:cubicBezTo>
                  <a:pt x="1363287" y="358346"/>
                  <a:pt x="1365726" y="350627"/>
                  <a:pt x="1371524" y="345989"/>
                </a:cubicBezTo>
                <a:cubicBezTo>
                  <a:pt x="1376610" y="341921"/>
                  <a:pt x="1383777" y="341525"/>
                  <a:pt x="1390060" y="339811"/>
                </a:cubicBezTo>
                <a:cubicBezTo>
                  <a:pt x="1406444" y="335343"/>
                  <a:pt x="1422522" y="328225"/>
                  <a:pt x="1439487" y="327454"/>
                </a:cubicBezTo>
                <a:cubicBezTo>
                  <a:pt x="1598135" y="320242"/>
                  <a:pt x="1530242" y="325381"/>
                  <a:pt x="1643373" y="315097"/>
                </a:cubicBezTo>
                <a:cubicBezTo>
                  <a:pt x="1729326" y="286445"/>
                  <a:pt x="1667428" y="303261"/>
                  <a:pt x="1834903" y="296562"/>
                </a:cubicBezTo>
                <a:cubicBezTo>
                  <a:pt x="1841081" y="294503"/>
                  <a:pt x="1847176" y="292173"/>
                  <a:pt x="1853438" y="290384"/>
                </a:cubicBezTo>
                <a:cubicBezTo>
                  <a:pt x="1907752" y="274865"/>
                  <a:pt x="1852238" y="292842"/>
                  <a:pt x="1896687" y="278027"/>
                </a:cubicBezTo>
                <a:cubicBezTo>
                  <a:pt x="1978277" y="284303"/>
                  <a:pt x="1975734" y="288226"/>
                  <a:pt x="2057324" y="278027"/>
                </a:cubicBezTo>
                <a:cubicBezTo>
                  <a:pt x="2115267" y="270784"/>
                  <a:pt x="2012709" y="267178"/>
                  <a:pt x="2112930" y="247135"/>
                </a:cubicBezTo>
                <a:cubicBezTo>
                  <a:pt x="2121327" y="245456"/>
                  <a:pt x="2158557" y="238520"/>
                  <a:pt x="2168535" y="234778"/>
                </a:cubicBezTo>
                <a:cubicBezTo>
                  <a:pt x="2211861" y="218530"/>
                  <a:pt x="2175935" y="227990"/>
                  <a:pt x="2211784" y="210065"/>
                </a:cubicBezTo>
                <a:cubicBezTo>
                  <a:pt x="2217609" y="207152"/>
                  <a:pt x="2224141" y="205946"/>
                  <a:pt x="2230319" y="203886"/>
                </a:cubicBezTo>
                <a:cubicBezTo>
                  <a:pt x="2285210" y="162719"/>
                  <a:pt x="2225761" y="202310"/>
                  <a:pt x="2279746" y="179173"/>
                </a:cubicBezTo>
                <a:cubicBezTo>
                  <a:pt x="2286571" y="176248"/>
                  <a:pt x="2291169" y="168950"/>
                  <a:pt x="2298281" y="166816"/>
                </a:cubicBezTo>
                <a:cubicBezTo>
                  <a:pt x="2312230" y="162631"/>
                  <a:pt x="2327114" y="162697"/>
                  <a:pt x="2341530" y="160638"/>
                </a:cubicBezTo>
                <a:cubicBezTo>
                  <a:pt x="2360065" y="146222"/>
                  <a:pt x="2380531" y="133993"/>
                  <a:pt x="2397135" y="117389"/>
                </a:cubicBezTo>
                <a:lnTo>
                  <a:pt x="2471276" y="43248"/>
                </a:lnTo>
                <a:cubicBezTo>
                  <a:pt x="2484941" y="29582"/>
                  <a:pt x="2491141" y="20959"/>
                  <a:pt x="2508346" y="12357"/>
                </a:cubicBezTo>
                <a:cubicBezTo>
                  <a:pt x="2521016" y="6022"/>
                  <a:pt x="2546016" y="2351"/>
                  <a:pt x="2557773" y="0"/>
                </a:cubicBezTo>
                <a:cubicBezTo>
                  <a:pt x="2683731" y="5038"/>
                  <a:pt x="2687437" y="-1252"/>
                  <a:pt x="2786373" y="18535"/>
                </a:cubicBezTo>
                <a:cubicBezTo>
                  <a:pt x="2792759" y="19812"/>
                  <a:pt x="2798730" y="22654"/>
                  <a:pt x="2804908" y="24713"/>
                </a:cubicBezTo>
                <a:cubicBezTo>
                  <a:pt x="2813146" y="30891"/>
                  <a:pt x="2820412" y="38643"/>
                  <a:pt x="2829622" y="43248"/>
                </a:cubicBezTo>
                <a:cubicBezTo>
                  <a:pt x="2837217" y="47045"/>
                  <a:pt x="2846170" y="47094"/>
                  <a:pt x="2854335" y="49427"/>
                </a:cubicBezTo>
                <a:cubicBezTo>
                  <a:pt x="2860597" y="51216"/>
                  <a:pt x="2866692" y="53546"/>
                  <a:pt x="2872870" y="55605"/>
                </a:cubicBezTo>
                <a:cubicBezTo>
                  <a:pt x="2979783" y="53378"/>
                  <a:pt x="3221349" y="42880"/>
                  <a:pt x="3348605" y="55605"/>
                </a:cubicBezTo>
                <a:cubicBezTo>
                  <a:pt x="3371970" y="57941"/>
                  <a:pt x="3393914" y="67962"/>
                  <a:pt x="3416568" y="74140"/>
                </a:cubicBezTo>
                <a:cubicBezTo>
                  <a:pt x="3449519" y="72081"/>
                  <a:pt x="3482738" y="72631"/>
                  <a:pt x="3515422" y="67962"/>
                </a:cubicBezTo>
                <a:cubicBezTo>
                  <a:pt x="3526401" y="66394"/>
                  <a:pt x="3535691" y="58792"/>
                  <a:pt x="3546314" y="55605"/>
                </a:cubicBezTo>
                <a:cubicBezTo>
                  <a:pt x="3556372" y="52588"/>
                  <a:pt x="3566908" y="51486"/>
                  <a:pt x="3577205" y="49427"/>
                </a:cubicBezTo>
                <a:cubicBezTo>
                  <a:pt x="3805195" y="65711"/>
                  <a:pt x="3597971" y="52530"/>
                  <a:pt x="4065297" y="61784"/>
                </a:cubicBezTo>
                <a:lnTo>
                  <a:pt x="4287719" y="67962"/>
                </a:lnTo>
                <a:cubicBezTo>
                  <a:pt x="4339205" y="65903"/>
                  <a:pt x="4390781" y="65455"/>
                  <a:pt x="4442178" y="61784"/>
                </a:cubicBezTo>
                <a:cubicBezTo>
                  <a:pt x="4448674" y="61320"/>
                  <a:pt x="4454290" y="56676"/>
                  <a:pt x="4460714" y="55605"/>
                </a:cubicBezTo>
                <a:cubicBezTo>
                  <a:pt x="4479109" y="52539"/>
                  <a:pt x="4497784" y="51486"/>
                  <a:pt x="4516319" y="49427"/>
                </a:cubicBezTo>
                <a:cubicBezTo>
                  <a:pt x="4592519" y="51486"/>
                  <a:pt x="4668905" y="49904"/>
                  <a:pt x="4744919" y="55605"/>
                </a:cubicBezTo>
                <a:cubicBezTo>
                  <a:pt x="4752324" y="56160"/>
                  <a:pt x="4756669" y="64946"/>
                  <a:pt x="4763454" y="67962"/>
                </a:cubicBezTo>
                <a:cubicBezTo>
                  <a:pt x="4795593" y="82246"/>
                  <a:pt x="4808589" y="81471"/>
                  <a:pt x="4843773" y="86497"/>
                </a:cubicBezTo>
                <a:cubicBezTo>
                  <a:pt x="4897319" y="84438"/>
                  <a:pt x="4951059" y="85321"/>
                  <a:pt x="5004411" y="80319"/>
                </a:cubicBezTo>
                <a:cubicBezTo>
                  <a:pt x="5017379" y="79103"/>
                  <a:pt x="5028709" y="70516"/>
                  <a:pt x="5041481" y="67962"/>
                </a:cubicBezTo>
                <a:cubicBezTo>
                  <a:pt x="5062076" y="63843"/>
                  <a:pt x="5082382" y="57842"/>
                  <a:pt x="5103265" y="55605"/>
                </a:cubicBezTo>
                <a:cubicBezTo>
                  <a:pt x="5140181" y="51650"/>
                  <a:pt x="5177406" y="51486"/>
                  <a:pt x="5214476" y="49427"/>
                </a:cubicBezTo>
                <a:cubicBezTo>
                  <a:pt x="5296050" y="37772"/>
                  <a:pt x="5234501" y="45344"/>
                  <a:pt x="5362757" y="37070"/>
                </a:cubicBezTo>
                <a:lnTo>
                  <a:pt x="5449254" y="30892"/>
                </a:lnTo>
                <a:cubicBezTo>
                  <a:pt x="5506870" y="18088"/>
                  <a:pt x="5485873" y="18535"/>
                  <a:pt x="5511038" y="1853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033584" y="3985054"/>
            <a:ext cx="5455508" cy="2069757"/>
          </a:xfrm>
          <a:custGeom>
            <a:avLst/>
            <a:gdLst>
              <a:gd name="connsiteX0" fmla="*/ 0 w 5455508"/>
              <a:gd name="connsiteY0" fmla="*/ 2069757 h 2069757"/>
              <a:gd name="connsiteX1" fmla="*/ 30892 w 5455508"/>
              <a:gd name="connsiteY1" fmla="*/ 1970903 h 2069757"/>
              <a:gd name="connsiteX2" fmla="*/ 61784 w 5455508"/>
              <a:gd name="connsiteY2" fmla="*/ 1896762 h 2069757"/>
              <a:gd name="connsiteX3" fmla="*/ 80319 w 5455508"/>
              <a:gd name="connsiteY3" fmla="*/ 1865870 h 2069757"/>
              <a:gd name="connsiteX4" fmla="*/ 98854 w 5455508"/>
              <a:gd name="connsiteY4" fmla="*/ 1816443 h 2069757"/>
              <a:gd name="connsiteX5" fmla="*/ 105032 w 5455508"/>
              <a:gd name="connsiteY5" fmla="*/ 1791730 h 2069757"/>
              <a:gd name="connsiteX6" fmla="*/ 123567 w 5455508"/>
              <a:gd name="connsiteY6" fmla="*/ 1773195 h 2069757"/>
              <a:gd name="connsiteX7" fmla="*/ 135924 w 5455508"/>
              <a:gd name="connsiteY7" fmla="*/ 1748481 h 2069757"/>
              <a:gd name="connsiteX8" fmla="*/ 148281 w 5455508"/>
              <a:gd name="connsiteY8" fmla="*/ 1729946 h 2069757"/>
              <a:gd name="connsiteX9" fmla="*/ 154459 w 5455508"/>
              <a:gd name="connsiteY9" fmla="*/ 1705232 h 2069757"/>
              <a:gd name="connsiteX10" fmla="*/ 179173 w 5455508"/>
              <a:gd name="connsiteY10" fmla="*/ 1680519 h 2069757"/>
              <a:gd name="connsiteX11" fmla="*/ 191530 w 5455508"/>
              <a:gd name="connsiteY11" fmla="*/ 1661984 h 2069757"/>
              <a:gd name="connsiteX12" fmla="*/ 228600 w 5455508"/>
              <a:gd name="connsiteY12" fmla="*/ 1624914 h 2069757"/>
              <a:gd name="connsiteX13" fmla="*/ 265670 w 5455508"/>
              <a:gd name="connsiteY13" fmla="*/ 1587843 h 2069757"/>
              <a:gd name="connsiteX14" fmla="*/ 284205 w 5455508"/>
              <a:gd name="connsiteY14" fmla="*/ 1569308 h 2069757"/>
              <a:gd name="connsiteX15" fmla="*/ 333632 w 5455508"/>
              <a:gd name="connsiteY15" fmla="*/ 1544595 h 2069757"/>
              <a:gd name="connsiteX16" fmla="*/ 352167 w 5455508"/>
              <a:gd name="connsiteY16" fmla="*/ 1538416 h 2069757"/>
              <a:gd name="connsiteX17" fmla="*/ 401594 w 5455508"/>
              <a:gd name="connsiteY17" fmla="*/ 1501346 h 2069757"/>
              <a:gd name="connsiteX18" fmla="*/ 475735 w 5455508"/>
              <a:gd name="connsiteY18" fmla="*/ 1470454 h 2069757"/>
              <a:gd name="connsiteX19" fmla="*/ 500448 w 5455508"/>
              <a:gd name="connsiteY19" fmla="*/ 1433384 h 2069757"/>
              <a:gd name="connsiteX20" fmla="*/ 537519 w 5455508"/>
              <a:gd name="connsiteY20" fmla="*/ 1396314 h 2069757"/>
              <a:gd name="connsiteX21" fmla="*/ 556054 w 5455508"/>
              <a:gd name="connsiteY21" fmla="*/ 1371600 h 2069757"/>
              <a:gd name="connsiteX22" fmla="*/ 630194 w 5455508"/>
              <a:gd name="connsiteY22" fmla="*/ 1334530 h 2069757"/>
              <a:gd name="connsiteX23" fmla="*/ 654908 w 5455508"/>
              <a:gd name="connsiteY23" fmla="*/ 1322173 h 2069757"/>
              <a:gd name="connsiteX24" fmla="*/ 698157 w 5455508"/>
              <a:gd name="connsiteY24" fmla="*/ 1297460 h 2069757"/>
              <a:gd name="connsiteX25" fmla="*/ 747584 w 5455508"/>
              <a:gd name="connsiteY25" fmla="*/ 1278924 h 2069757"/>
              <a:gd name="connsiteX26" fmla="*/ 766119 w 5455508"/>
              <a:gd name="connsiteY26" fmla="*/ 1254211 h 2069757"/>
              <a:gd name="connsiteX27" fmla="*/ 790832 w 5455508"/>
              <a:gd name="connsiteY27" fmla="*/ 1241854 h 2069757"/>
              <a:gd name="connsiteX28" fmla="*/ 815546 w 5455508"/>
              <a:gd name="connsiteY28" fmla="*/ 1217141 h 2069757"/>
              <a:gd name="connsiteX29" fmla="*/ 834081 w 5455508"/>
              <a:gd name="connsiteY29" fmla="*/ 1180070 h 2069757"/>
              <a:gd name="connsiteX30" fmla="*/ 858794 w 5455508"/>
              <a:gd name="connsiteY30" fmla="*/ 1161535 h 2069757"/>
              <a:gd name="connsiteX31" fmla="*/ 877330 w 5455508"/>
              <a:gd name="connsiteY31" fmla="*/ 1143000 h 2069757"/>
              <a:gd name="connsiteX32" fmla="*/ 895865 w 5455508"/>
              <a:gd name="connsiteY32" fmla="*/ 1130643 h 2069757"/>
              <a:gd name="connsiteX33" fmla="*/ 932935 w 5455508"/>
              <a:gd name="connsiteY33" fmla="*/ 1118287 h 2069757"/>
              <a:gd name="connsiteX34" fmla="*/ 970005 w 5455508"/>
              <a:gd name="connsiteY34" fmla="*/ 1093573 h 2069757"/>
              <a:gd name="connsiteX35" fmla="*/ 1037967 w 5455508"/>
              <a:gd name="connsiteY35" fmla="*/ 1062681 h 2069757"/>
              <a:gd name="connsiteX36" fmla="*/ 1081216 w 5455508"/>
              <a:gd name="connsiteY36" fmla="*/ 1037968 h 2069757"/>
              <a:gd name="connsiteX37" fmla="*/ 1093573 w 5455508"/>
              <a:gd name="connsiteY37" fmla="*/ 1019432 h 2069757"/>
              <a:gd name="connsiteX38" fmla="*/ 1112108 w 5455508"/>
              <a:gd name="connsiteY38" fmla="*/ 1007076 h 2069757"/>
              <a:gd name="connsiteX39" fmla="*/ 1130643 w 5455508"/>
              <a:gd name="connsiteY39" fmla="*/ 1000897 h 2069757"/>
              <a:gd name="connsiteX40" fmla="*/ 1198605 w 5455508"/>
              <a:gd name="connsiteY40" fmla="*/ 988541 h 2069757"/>
              <a:gd name="connsiteX41" fmla="*/ 1229497 w 5455508"/>
              <a:gd name="connsiteY41" fmla="*/ 982362 h 2069757"/>
              <a:gd name="connsiteX42" fmla="*/ 1278924 w 5455508"/>
              <a:gd name="connsiteY42" fmla="*/ 963827 h 2069757"/>
              <a:gd name="connsiteX43" fmla="*/ 1303638 w 5455508"/>
              <a:gd name="connsiteY43" fmla="*/ 957649 h 2069757"/>
              <a:gd name="connsiteX44" fmla="*/ 1353065 w 5455508"/>
              <a:gd name="connsiteY44" fmla="*/ 939114 h 2069757"/>
              <a:gd name="connsiteX45" fmla="*/ 1402492 w 5455508"/>
              <a:gd name="connsiteY45" fmla="*/ 926757 h 2069757"/>
              <a:gd name="connsiteX46" fmla="*/ 1921475 w 5455508"/>
              <a:gd name="connsiteY46" fmla="*/ 920578 h 2069757"/>
              <a:gd name="connsiteX47" fmla="*/ 1989438 w 5455508"/>
              <a:gd name="connsiteY47" fmla="*/ 908222 h 2069757"/>
              <a:gd name="connsiteX48" fmla="*/ 2069757 w 5455508"/>
              <a:gd name="connsiteY48" fmla="*/ 883508 h 2069757"/>
              <a:gd name="connsiteX49" fmla="*/ 2162432 w 5455508"/>
              <a:gd name="connsiteY49" fmla="*/ 871151 h 2069757"/>
              <a:gd name="connsiteX50" fmla="*/ 2335427 w 5455508"/>
              <a:gd name="connsiteY50" fmla="*/ 877330 h 2069757"/>
              <a:gd name="connsiteX51" fmla="*/ 2360140 w 5455508"/>
              <a:gd name="connsiteY51" fmla="*/ 883508 h 2069757"/>
              <a:gd name="connsiteX52" fmla="*/ 2415746 w 5455508"/>
              <a:gd name="connsiteY52" fmla="*/ 889687 h 2069757"/>
              <a:gd name="connsiteX53" fmla="*/ 2434281 w 5455508"/>
              <a:gd name="connsiteY53" fmla="*/ 895865 h 2069757"/>
              <a:gd name="connsiteX54" fmla="*/ 2761735 w 5455508"/>
              <a:gd name="connsiteY54" fmla="*/ 895865 h 2069757"/>
              <a:gd name="connsiteX55" fmla="*/ 3231292 w 5455508"/>
              <a:gd name="connsiteY55" fmla="*/ 902043 h 2069757"/>
              <a:gd name="connsiteX56" fmla="*/ 3330146 w 5455508"/>
              <a:gd name="connsiteY56" fmla="*/ 889687 h 2069757"/>
              <a:gd name="connsiteX57" fmla="*/ 3348681 w 5455508"/>
              <a:gd name="connsiteY57" fmla="*/ 883508 h 2069757"/>
              <a:gd name="connsiteX58" fmla="*/ 3398108 w 5455508"/>
              <a:gd name="connsiteY58" fmla="*/ 877330 h 2069757"/>
              <a:gd name="connsiteX59" fmla="*/ 3459892 w 5455508"/>
              <a:gd name="connsiteY59" fmla="*/ 846438 h 2069757"/>
              <a:gd name="connsiteX60" fmla="*/ 3484605 w 5455508"/>
              <a:gd name="connsiteY60" fmla="*/ 827903 h 2069757"/>
              <a:gd name="connsiteX61" fmla="*/ 3496962 w 5455508"/>
              <a:gd name="connsiteY61" fmla="*/ 809368 h 2069757"/>
              <a:gd name="connsiteX62" fmla="*/ 3534032 w 5455508"/>
              <a:gd name="connsiteY62" fmla="*/ 784654 h 2069757"/>
              <a:gd name="connsiteX63" fmla="*/ 3540211 w 5455508"/>
              <a:gd name="connsiteY63" fmla="*/ 766119 h 2069757"/>
              <a:gd name="connsiteX64" fmla="*/ 3577281 w 5455508"/>
              <a:gd name="connsiteY64" fmla="*/ 753762 h 2069757"/>
              <a:gd name="connsiteX65" fmla="*/ 3601994 w 5455508"/>
              <a:gd name="connsiteY65" fmla="*/ 741405 h 2069757"/>
              <a:gd name="connsiteX66" fmla="*/ 3651421 w 5455508"/>
              <a:gd name="connsiteY66" fmla="*/ 729049 h 2069757"/>
              <a:gd name="connsiteX67" fmla="*/ 3676135 w 5455508"/>
              <a:gd name="connsiteY67" fmla="*/ 716692 h 2069757"/>
              <a:gd name="connsiteX68" fmla="*/ 3694670 w 5455508"/>
              <a:gd name="connsiteY68" fmla="*/ 698157 h 2069757"/>
              <a:gd name="connsiteX69" fmla="*/ 3731740 w 5455508"/>
              <a:gd name="connsiteY69" fmla="*/ 685800 h 2069757"/>
              <a:gd name="connsiteX70" fmla="*/ 3781167 w 5455508"/>
              <a:gd name="connsiteY70" fmla="*/ 654908 h 2069757"/>
              <a:gd name="connsiteX71" fmla="*/ 3805881 w 5455508"/>
              <a:gd name="connsiteY71" fmla="*/ 642551 h 2069757"/>
              <a:gd name="connsiteX72" fmla="*/ 3824416 w 5455508"/>
              <a:gd name="connsiteY72" fmla="*/ 630195 h 2069757"/>
              <a:gd name="connsiteX73" fmla="*/ 3880021 w 5455508"/>
              <a:gd name="connsiteY73" fmla="*/ 599303 h 2069757"/>
              <a:gd name="connsiteX74" fmla="*/ 3898557 w 5455508"/>
              <a:gd name="connsiteY74" fmla="*/ 586946 h 2069757"/>
              <a:gd name="connsiteX75" fmla="*/ 3960340 w 5455508"/>
              <a:gd name="connsiteY75" fmla="*/ 531341 h 2069757"/>
              <a:gd name="connsiteX76" fmla="*/ 3991232 w 5455508"/>
              <a:gd name="connsiteY76" fmla="*/ 512805 h 2069757"/>
              <a:gd name="connsiteX77" fmla="*/ 4028302 w 5455508"/>
              <a:gd name="connsiteY77" fmla="*/ 506627 h 2069757"/>
              <a:gd name="connsiteX78" fmla="*/ 4040659 w 5455508"/>
              <a:gd name="connsiteY78" fmla="*/ 481914 h 2069757"/>
              <a:gd name="connsiteX79" fmla="*/ 4083908 w 5455508"/>
              <a:gd name="connsiteY79" fmla="*/ 444843 h 2069757"/>
              <a:gd name="connsiteX80" fmla="*/ 4102443 w 5455508"/>
              <a:gd name="connsiteY80" fmla="*/ 420130 h 2069757"/>
              <a:gd name="connsiteX81" fmla="*/ 4133335 w 5455508"/>
              <a:gd name="connsiteY81" fmla="*/ 401595 h 2069757"/>
              <a:gd name="connsiteX82" fmla="*/ 4170405 w 5455508"/>
              <a:gd name="connsiteY82" fmla="*/ 370703 h 2069757"/>
              <a:gd name="connsiteX83" fmla="*/ 4201297 w 5455508"/>
              <a:gd name="connsiteY83" fmla="*/ 358346 h 2069757"/>
              <a:gd name="connsiteX84" fmla="*/ 4244546 w 5455508"/>
              <a:gd name="connsiteY84" fmla="*/ 333632 h 2069757"/>
              <a:gd name="connsiteX85" fmla="*/ 4281616 w 5455508"/>
              <a:gd name="connsiteY85" fmla="*/ 321276 h 2069757"/>
              <a:gd name="connsiteX86" fmla="*/ 4312508 w 5455508"/>
              <a:gd name="connsiteY86" fmla="*/ 308919 h 2069757"/>
              <a:gd name="connsiteX87" fmla="*/ 4331043 w 5455508"/>
              <a:gd name="connsiteY87" fmla="*/ 296562 h 2069757"/>
              <a:gd name="connsiteX88" fmla="*/ 4355757 w 5455508"/>
              <a:gd name="connsiteY88" fmla="*/ 290384 h 2069757"/>
              <a:gd name="connsiteX89" fmla="*/ 4392827 w 5455508"/>
              <a:gd name="connsiteY89" fmla="*/ 265670 h 2069757"/>
              <a:gd name="connsiteX90" fmla="*/ 4417540 w 5455508"/>
              <a:gd name="connsiteY90" fmla="*/ 247135 h 2069757"/>
              <a:gd name="connsiteX91" fmla="*/ 4442254 w 5455508"/>
              <a:gd name="connsiteY91" fmla="*/ 234778 h 2069757"/>
              <a:gd name="connsiteX92" fmla="*/ 4504038 w 5455508"/>
              <a:gd name="connsiteY92" fmla="*/ 179173 h 2069757"/>
              <a:gd name="connsiteX93" fmla="*/ 4547286 w 5455508"/>
              <a:gd name="connsiteY93" fmla="*/ 142103 h 2069757"/>
              <a:gd name="connsiteX94" fmla="*/ 4584357 w 5455508"/>
              <a:gd name="connsiteY94" fmla="*/ 98854 h 2069757"/>
              <a:gd name="connsiteX95" fmla="*/ 4609070 w 5455508"/>
              <a:gd name="connsiteY95" fmla="*/ 86497 h 2069757"/>
              <a:gd name="connsiteX96" fmla="*/ 4652319 w 5455508"/>
              <a:gd name="connsiteY96" fmla="*/ 55605 h 2069757"/>
              <a:gd name="connsiteX97" fmla="*/ 4670854 w 5455508"/>
              <a:gd name="connsiteY97" fmla="*/ 49427 h 2069757"/>
              <a:gd name="connsiteX98" fmla="*/ 4751173 w 5455508"/>
              <a:gd name="connsiteY98" fmla="*/ 37070 h 2069757"/>
              <a:gd name="connsiteX99" fmla="*/ 4812957 w 5455508"/>
              <a:gd name="connsiteY99" fmla="*/ 24714 h 2069757"/>
              <a:gd name="connsiteX100" fmla="*/ 4850027 w 5455508"/>
              <a:gd name="connsiteY100" fmla="*/ 18535 h 2069757"/>
              <a:gd name="connsiteX101" fmla="*/ 4899454 w 5455508"/>
              <a:gd name="connsiteY101" fmla="*/ 6178 h 2069757"/>
              <a:gd name="connsiteX102" fmla="*/ 5004486 w 5455508"/>
              <a:gd name="connsiteY102" fmla="*/ 0 h 2069757"/>
              <a:gd name="connsiteX103" fmla="*/ 5239265 w 5455508"/>
              <a:gd name="connsiteY103" fmla="*/ 6178 h 2069757"/>
              <a:gd name="connsiteX104" fmla="*/ 5276335 w 5455508"/>
              <a:gd name="connsiteY104" fmla="*/ 18535 h 2069757"/>
              <a:gd name="connsiteX105" fmla="*/ 5294870 w 5455508"/>
              <a:gd name="connsiteY105" fmla="*/ 30892 h 2069757"/>
              <a:gd name="connsiteX106" fmla="*/ 5430794 w 5455508"/>
              <a:gd name="connsiteY106" fmla="*/ 49427 h 2069757"/>
              <a:gd name="connsiteX107" fmla="*/ 5455508 w 5455508"/>
              <a:gd name="connsiteY107" fmla="*/ 61784 h 206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455508" h="2069757">
                <a:moveTo>
                  <a:pt x="0" y="2069757"/>
                </a:moveTo>
                <a:cubicBezTo>
                  <a:pt x="13997" y="2013769"/>
                  <a:pt x="9116" y="2025342"/>
                  <a:pt x="30892" y="1970903"/>
                </a:cubicBezTo>
                <a:cubicBezTo>
                  <a:pt x="40835" y="1946045"/>
                  <a:pt x="48009" y="1919720"/>
                  <a:pt x="61784" y="1896762"/>
                </a:cubicBezTo>
                <a:cubicBezTo>
                  <a:pt x="67962" y="1886465"/>
                  <a:pt x="74949" y="1876611"/>
                  <a:pt x="80319" y="1865870"/>
                </a:cubicBezTo>
                <a:cubicBezTo>
                  <a:pt x="84666" y="1857176"/>
                  <a:pt x="95291" y="1828913"/>
                  <a:pt x="98854" y="1816443"/>
                </a:cubicBezTo>
                <a:cubicBezTo>
                  <a:pt x="101187" y="1808279"/>
                  <a:pt x="100819" y="1799102"/>
                  <a:pt x="105032" y="1791730"/>
                </a:cubicBezTo>
                <a:cubicBezTo>
                  <a:pt x="109367" y="1784144"/>
                  <a:pt x="118488" y="1780305"/>
                  <a:pt x="123567" y="1773195"/>
                </a:cubicBezTo>
                <a:cubicBezTo>
                  <a:pt x="128920" y="1765700"/>
                  <a:pt x="131354" y="1756478"/>
                  <a:pt x="135924" y="1748481"/>
                </a:cubicBezTo>
                <a:cubicBezTo>
                  <a:pt x="139608" y="1742034"/>
                  <a:pt x="144162" y="1736124"/>
                  <a:pt x="148281" y="1729946"/>
                </a:cubicBezTo>
                <a:cubicBezTo>
                  <a:pt x="150340" y="1721708"/>
                  <a:pt x="149959" y="1712433"/>
                  <a:pt x="154459" y="1705232"/>
                </a:cubicBezTo>
                <a:cubicBezTo>
                  <a:pt x="160634" y="1695353"/>
                  <a:pt x="171591" y="1689364"/>
                  <a:pt x="179173" y="1680519"/>
                </a:cubicBezTo>
                <a:cubicBezTo>
                  <a:pt x="184006" y="1674881"/>
                  <a:pt x="186597" y="1667534"/>
                  <a:pt x="191530" y="1661984"/>
                </a:cubicBezTo>
                <a:cubicBezTo>
                  <a:pt x="203140" y="1648923"/>
                  <a:pt x="218115" y="1638894"/>
                  <a:pt x="228600" y="1624914"/>
                </a:cubicBezTo>
                <a:cubicBezTo>
                  <a:pt x="264117" y="1577556"/>
                  <a:pt x="229534" y="1617957"/>
                  <a:pt x="265670" y="1587843"/>
                </a:cubicBezTo>
                <a:cubicBezTo>
                  <a:pt x="272382" y="1582249"/>
                  <a:pt x="276833" y="1573999"/>
                  <a:pt x="284205" y="1569308"/>
                </a:cubicBezTo>
                <a:cubicBezTo>
                  <a:pt x="299746" y="1559419"/>
                  <a:pt x="316157" y="1550421"/>
                  <a:pt x="333632" y="1544595"/>
                </a:cubicBezTo>
                <a:cubicBezTo>
                  <a:pt x="339810" y="1542535"/>
                  <a:pt x="346342" y="1541329"/>
                  <a:pt x="352167" y="1538416"/>
                </a:cubicBezTo>
                <a:cubicBezTo>
                  <a:pt x="372118" y="1528441"/>
                  <a:pt x="381876" y="1513480"/>
                  <a:pt x="401594" y="1501346"/>
                </a:cubicBezTo>
                <a:cubicBezTo>
                  <a:pt x="440610" y="1477335"/>
                  <a:pt x="441451" y="1479024"/>
                  <a:pt x="475735" y="1470454"/>
                </a:cubicBezTo>
                <a:cubicBezTo>
                  <a:pt x="486244" y="1438927"/>
                  <a:pt x="475205" y="1462834"/>
                  <a:pt x="500448" y="1433384"/>
                </a:cubicBezTo>
                <a:cubicBezTo>
                  <a:pt x="531102" y="1397622"/>
                  <a:pt x="504891" y="1418065"/>
                  <a:pt x="537519" y="1396314"/>
                </a:cubicBezTo>
                <a:cubicBezTo>
                  <a:pt x="543697" y="1388076"/>
                  <a:pt x="548013" y="1378033"/>
                  <a:pt x="556054" y="1371600"/>
                </a:cubicBezTo>
                <a:cubicBezTo>
                  <a:pt x="583603" y="1349561"/>
                  <a:pt x="600805" y="1347592"/>
                  <a:pt x="630194" y="1334530"/>
                </a:cubicBezTo>
                <a:cubicBezTo>
                  <a:pt x="638611" y="1330789"/>
                  <a:pt x="646911" y="1326743"/>
                  <a:pt x="654908" y="1322173"/>
                </a:cubicBezTo>
                <a:cubicBezTo>
                  <a:pt x="677728" y="1309133"/>
                  <a:pt x="670992" y="1307647"/>
                  <a:pt x="698157" y="1297460"/>
                </a:cubicBezTo>
                <a:cubicBezTo>
                  <a:pt x="765444" y="1272228"/>
                  <a:pt x="678788" y="1313322"/>
                  <a:pt x="747584" y="1278924"/>
                </a:cubicBezTo>
                <a:cubicBezTo>
                  <a:pt x="753762" y="1270686"/>
                  <a:pt x="758301" y="1260912"/>
                  <a:pt x="766119" y="1254211"/>
                </a:cubicBezTo>
                <a:cubicBezTo>
                  <a:pt x="773112" y="1248217"/>
                  <a:pt x="783464" y="1247380"/>
                  <a:pt x="790832" y="1241854"/>
                </a:cubicBezTo>
                <a:cubicBezTo>
                  <a:pt x="800152" y="1234864"/>
                  <a:pt x="807308" y="1225379"/>
                  <a:pt x="815546" y="1217141"/>
                </a:cubicBezTo>
                <a:cubicBezTo>
                  <a:pt x="820571" y="1202064"/>
                  <a:pt x="822103" y="1192048"/>
                  <a:pt x="834081" y="1180070"/>
                </a:cubicBezTo>
                <a:cubicBezTo>
                  <a:pt x="841362" y="1172789"/>
                  <a:pt x="850976" y="1168236"/>
                  <a:pt x="858794" y="1161535"/>
                </a:cubicBezTo>
                <a:cubicBezTo>
                  <a:pt x="865428" y="1155849"/>
                  <a:pt x="870617" y="1148594"/>
                  <a:pt x="877330" y="1143000"/>
                </a:cubicBezTo>
                <a:cubicBezTo>
                  <a:pt x="883034" y="1138246"/>
                  <a:pt x="889079" y="1133659"/>
                  <a:pt x="895865" y="1130643"/>
                </a:cubicBezTo>
                <a:cubicBezTo>
                  <a:pt x="907767" y="1125353"/>
                  <a:pt x="932935" y="1118287"/>
                  <a:pt x="932935" y="1118287"/>
                </a:cubicBezTo>
                <a:cubicBezTo>
                  <a:pt x="945292" y="1110049"/>
                  <a:pt x="955916" y="1098269"/>
                  <a:pt x="970005" y="1093573"/>
                </a:cubicBezTo>
                <a:cubicBezTo>
                  <a:pt x="996249" y="1084826"/>
                  <a:pt x="1010339" y="1081100"/>
                  <a:pt x="1037967" y="1062681"/>
                </a:cubicBezTo>
                <a:cubicBezTo>
                  <a:pt x="1064165" y="1045215"/>
                  <a:pt x="1049860" y="1053645"/>
                  <a:pt x="1081216" y="1037968"/>
                </a:cubicBezTo>
                <a:cubicBezTo>
                  <a:pt x="1085335" y="1031789"/>
                  <a:pt x="1088322" y="1024683"/>
                  <a:pt x="1093573" y="1019432"/>
                </a:cubicBezTo>
                <a:cubicBezTo>
                  <a:pt x="1098823" y="1014182"/>
                  <a:pt x="1105467" y="1010397"/>
                  <a:pt x="1112108" y="1007076"/>
                </a:cubicBezTo>
                <a:cubicBezTo>
                  <a:pt x="1117933" y="1004163"/>
                  <a:pt x="1124275" y="1002262"/>
                  <a:pt x="1130643" y="1000897"/>
                </a:cubicBezTo>
                <a:cubicBezTo>
                  <a:pt x="1153157" y="996073"/>
                  <a:pt x="1175974" y="992784"/>
                  <a:pt x="1198605" y="988541"/>
                </a:cubicBezTo>
                <a:cubicBezTo>
                  <a:pt x="1208926" y="986606"/>
                  <a:pt x="1219309" y="984909"/>
                  <a:pt x="1229497" y="982362"/>
                </a:cubicBezTo>
                <a:cubicBezTo>
                  <a:pt x="1246859" y="978021"/>
                  <a:pt x="1261900" y="969502"/>
                  <a:pt x="1278924" y="963827"/>
                </a:cubicBezTo>
                <a:cubicBezTo>
                  <a:pt x="1286980" y="961142"/>
                  <a:pt x="1295582" y="960334"/>
                  <a:pt x="1303638" y="957649"/>
                </a:cubicBezTo>
                <a:cubicBezTo>
                  <a:pt x="1320331" y="952085"/>
                  <a:pt x="1336528" y="945127"/>
                  <a:pt x="1353065" y="939114"/>
                </a:cubicBezTo>
                <a:cubicBezTo>
                  <a:pt x="1367004" y="934045"/>
                  <a:pt x="1388688" y="927067"/>
                  <a:pt x="1402492" y="926757"/>
                </a:cubicBezTo>
                <a:cubicBezTo>
                  <a:pt x="1575455" y="922870"/>
                  <a:pt x="1748481" y="922638"/>
                  <a:pt x="1921475" y="920578"/>
                </a:cubicBezTo>
                <a:cubicBezTo>
                  <a:pt x="1931819" y="918854"/>
                  <a:pt x="1977349" y="911676"/>
                  <a:pt x="1989438" y="908222"/>
                </a:cubicBezTo>
                <a:cubicBezTo>
                  <a:pt x="2056871" y="888956"/>
                  <a:pt x="2024449" y="893577"/>
                  <a:pt x="2069757" y="883508"/>
                </a:cubicBezTo>
                <a:cubicBezTo>
                  <a:pt x="2111631" y="874202"/>
                  <a:pt x="2108554" y="876539"/>
                  <a:pt x="2162432" y="871151"/>
                </a:cubicBezTo>
                <a:cubicBezTo>
                  <a:pt x="2220097" y="873211"/>
                  <a:pt x="2277838" y="873731"/>
                  <a:pt x="2335427" y="877330"/>
                </a:cubicBezTo>
                <a:cubicBezTo>
                  <a:pt x="2343902" y="877860"/>
                  <a:pt x="2351748" y="882217"/>
                  <a:pt x="2360140" y="883508"/>
                </a:cubicBezTo>
                <a:cubicBezTo>
                  <a:pt x="2378573" y="886344"/>
                  <a:pt x="2397211" y="887627"/>
                  <a:pt x="2415746" y="889687"/>
                </a:cubicBezTo>
                <a:cubicBezTo>
                  <a:pt x="2421924" y="891746"/>
                  <a:pt x="2427844" y="894875"/>
                  <a:pt x="2434281" y="895865"/>
                </a:cubicBezTo>
                <a:cubicBezTo>
                  <a:pt x="2538623" y="911917"/>
                  <a:pt x="2670461" y="897988"/>
                  <a:pt x="2761735" y="895865"/>
                </a:cubicBezTo>
                <a:cubicBezTo>
                  <a:pt x="3148939" y="909694"/>
                  <a:pt x="2992465" y="913986"/>
                  <a:pt x="3231292" y="902043"/>
                </a:cubicBezTo>
                <a:cubicBezTo>
                  <a:pt x="3292188" y="886820"/>
                  <a:pt x="3212133" y="905422"/>
                  <a:pt x="3330146" y="889687"/>
                </a:cubicBezTo>
                <a:cubicBezTo>
                  <a:pt x="3336601" y="888826"/>
                  <a:pt x="3342273" y="884673"/>
                  <a:pt x="3348681" y="883508"/>
                </a:cubicBezTo>
                <a:cubicBezTo>
                  <a:pt x="3365017" y="880538"/>
                  <a:pt x="3381632" y="879389"/>
                  <a:pt x="3398108" y="877330"/>
                </a:cubicBezTo>
                <a:cubicBezTo>
                  <a:pt x="3442243" y="847906"/>
                  <a:pt x="3420770" y="856218"/>
                  <a:pt x="3459892" y="846438"/>
                </a:cubicBezTo>
                <a:cubicBezTo>
                  <a:pt x="3468130" y="840260"/>
                  <a:pt x="3477324" y="835184"/>
                  <a:pt x="3484605" y="827903"/>
                </a:cubicBezTo>
                <a:cubicBezTo>
                  <a:pt x="3489856" y="822652"/>
                  <a:pt x="3491374" y="814258"/>
                  <a:pt x="3496962" y="809368"/>
                </a:cubicBezTo>
                <a:cubicBezTo>
                  <a:pt x="3508138" y="799589"/>
                  <a:pt x="3534032" y="784654"/>
                  <a:pt x="3534032" y="784654"/>
                </a:cubicBezTo>
                <a:cubicBezTo>
                  <a:pt x="3536092" y="778476"/>
                  <a:pt x="3534911" y="769904"/>
                  <a:pt x="3540211" y="766119"/>
                </a:cubicBezTo>
                <a:cubicBezTo>
                  <a:pt x="3550810" y="758548"/>
                  <a:pt x="3565631" y="759587"/>
                  <a:pt x="3577281" y="753762"/>
                </a:cubicBezTo>
                <a:cubicBezTo>
                  <a:pt x="3585519" y="749643"/>
                  <a:pt x="3593529" y="745033"/>
                  <a:pt x="3601994" y="741405"/>
                </a:cubicBezTo>
                <a:cubicBezTo>
                  <a:pt x="3618614" y="734282"/>
                  <a:pt x="3633295" y="732674"/>
                  <a:pt x="3651421" y="729049"/>
                </a:cubicBezTo>
                <a:cubicBezTo>
                  <a:pt x="3659659" y="724930"/>
                  <a:pt x="3668640" y="722045"/>
                  <a:pt x="3676135" y="716692"/>
                </a:cubicBezTo>
                <a:cubicBezTo>
                  <a:pt x="3683245" y="711613"/>
                  <a:pt x="3687032" y="702400"/>
                  <a:pt x="3694670" y="698157"/>
                </a:cubicBezTo>
                <a:cubicBezTo>
                  <a:pt x="3706056" y="691831"/>
                  <a:pt x="3720090" y="691625"/>
                  <a:pt x="3731740" y="685800"/>
                </a:cubicBezTo>
                <a:cubicBezTo>
                  <a:pt x="3794361" y="654490"/>
                  <a:pt x="3717003" y="695011"/>
                  <a:pt x="3781167" y="654908"/>
                </a:cubicBezTo>
                <a:cubicBezTo>
                  <a:pt x="3788977" y="650027"/>
                  <a:pt x="3797884" y="647121"/>
                  <a:pt x="3805881" y="642551"/>
                </a:cubicBezTo>
                <a:cubicBezTo>
                  <a:pt x="3812328" y="638867"/>
                  <a:pt x="3817969" y="633879"/>
                  <a:pt x="3824416" y="630195"/>
                </a:cubicBezTo>
                <a:cubicBezTo>
                  <a:pt x="3893243" y="590867"/>
                  <a:pt x="3797722" y="650740"/>
                  <a:pt x="3880021" y="599303"/>
                </a:cubicBezTo>
                <a:cubicBezTo>
                  <a:pt x="3886318" y="595367"/>
                  <a:pt x="3893007" y="591879"/>
                  <a:pt x="3898557" y="586946"/>
                </a:cubicBezTo>
                <a:cubicBezTo>
                  <a:pt x="3940464" y="549696"/>
                  <a:pt x="3923088" y="556177"/>
                  <a:pt x="3960340" y="531341"/>
                </a:cubicBezTo>
                <a:cubicBezTo>
                  <a:pt x="3970332" y="524680"/>
                  <a:pt x="3979946" y="516909"/>
                  <a:pt x="3991232" y="512805"/>
                </a:cubicBezTo>
                <a:cubicBezTo>
                  <a:pt x="4003005" y="508524"/>
                  <a:pt x="4015945" y="508686"/>
                  <a:pt x="4028302" y="506627"/>
                </a:cubicBezTo>
                <a:cubicBezTo>
                  <a:pt x="4032421" y="498389"/>
                  <a:pt x="4035306" y="489409"/>
                  <a:pt x="4040659" y="481914"/>
                </a:cubicBezTo>
                <a:cubicBezTo>
                  <a:pt x="4057476" y="458370"/>
                  <a:pt x="4062809" y="465942"/>
                  <a:pt x="4083908" y="444843"/>
                </a:cubicBezTo>
                <a:cubicBezTo>
                  <a:pt x="4091189" y="437562"/>
                  <a:pt x="4094694" y="426911"/>
                  <a:pt x="4102443" y="420130"/>
                </a:cubicBezTo>
                <a:cubicBezTo>
                  <a:pt x="4111480" y="412222"/>
                  <a:pt x="4123728" y="408800"/>
                  <a:pt x="4133335" y="401595"/>
                </a:cubicBezTo>
                <a:cubicBezTo>
                  <a:pt x="4160663" y="381099"/>
                  <a:pt x="4141590" y="385111"/>
                  <a:pt x="4170405" y="370703"/>
                </a:cubicBezTo>
                <a:cubicBezTo>
                  <a:pt x="4180325" y="365743"/>
                  <a:pt x="4191377" y="363306"/>
                  <a:pt x="4201297" y="358346"/>
                </a:cubicBezTo>
                <a:cubicBezTo>
                  <a:pt x="4245876" y="336056"/>
                  <a:pt x="4190391" y="355293"/>
                  <a:pt x="4244546" y="333632"/>
                </a:cubicBezTo>
                <a:cubicBezTo>
                  <a:pt x="4256639" y="328795"/>
                  <a:pt x="4269523" y="326113"/>
                  <a:pt x="4281616" y="321276"/>
                </a:cubicBezTo>
                <a:cubicBezTo>
                  <a:pt x="4291913" y="317157"/>
                  <a:pt x="4302588" y="313879"/>
                  <a:pt x="4312508" y="308919"/>
                </a:cubicBezTo>
                <a:cubicBezTo>
                  <a:pt x="4319150" y="305598"/>
                  <a:pt x="4324218" y="299487"/>
                  <a:pt x="4331043" y="296562"/>
                </a:cubicBezTo>
                <a:cubicBezTo>
                  <a:pt x="4338848" y="293217"/>
                  <a:pt x="4347519" y="292443"/>
                  <a:pt x="4355757" y="290384"/>
                </a:cubicBezTo>
                <a:cubicBezTo>
                  <a:pt x="4368114" y="282146"/>
                  <a:pt x="4380946" y="274581"/>
                  <a:pt x="4392827" y="265670"/>
                </a:cubicBezTo>
                <a:cubicBezTo>
                  <a:pt x="4401065" y="259492"/>
                  <a:pt x="4408808" y="252592"/>
                  <a:pt x="4417540" y="247135"/>
                </a:cubicBezTo>
                <a:cubicBezTo>
                  <a:pt x="4425350" y="242254"/>
                  <a:pt x="4435126" y="240610"/>
                  <a:pt x="4442254" y="234778"/>
                </a:cubicBezTo>
                <a:cubicBezTo>
                  <a:pt x="4548947" y="147484"/>
                  <a:pt x="4447342" y="216969"/>
                  <a:pt x="4504038" y="179173"/>
                </a:cubicBezTo>
                <a:cubicBezTo>
                  <a:pt x="4541228" y="129587"/>
                  <a:pt x="4501620" y="174722"/>
                  <a:pt x="4547286" y="142103"/>
                </a:cubicBezTo>
                <a:cubicBezTo>
                  <a:pt x="4588719" y="112507"/>
                  <a:pt x="4542173" y="135012"/>
                  <a:pt x="4584357" y="98854"/>
                </a:cubicBezTo>
                <a:cubicBezTo>
                  <a:pt x="4591350" y="92860"/>
                  <a:pt x="4601260" y="91378"/>
                  <a:pt x="4609070" y="86497"/>
                </a:cubicBezTo>
                <a:cubicBezTo>
                  <a:pt x="4620255" y="79507"/>
                  <a:pt x="4639256" y="62137"/>
                  <a:pt x="4652319" y="55605"/>
                </a:cubicBezTo>
                <a:cubicBezTo>
                  <a:pt x="4658144" y="52693"/>
                  <a:pt x="4664536" y="51006"/>
                  <a:pt x="4670854" y="49427"/>
                </a:cubicBezTo>
                <a:cubicBezTo>
                  <a:pt x="4708642" y="39981"/>
                  <a:pt x="4706166" y="44571"/>
                  <a:pt x="4751173" y="37070"/>
                </a:cubicBezTo>
                <a:cubicBezTo>
                  <a:pt x="4771890" y="33617"/>
                  <a:pt x="4792240" y="28167"/>
                  <a:pt x="4812957" y="24714"/>
                </a:cubicBezTo>
                <a:cubicBezTo>
                  <a:pt x="4825314" y="22654"/>
                  <a:pt x="4837778" y="21160"/>
                  <a:pt x="4850027" y="18535"/>
                </a:cubicBezTo>
                <a:cubicBezTo>
                  <a:pt x="4866633" y="14976"/>
                  <a:pt x="4882592" y="8201"/>
                  <a:pt x="4899454" y="6178"/>
                </a:cubicBezTo>
                <a:cubicBezTo>
                  <a:pt x="4934275" y="1999"/>
                  <a:pt x="4969475" y="2059"/>
                  <a:pt x="5004486" y="0"/>
                </a:cubicBezTo>
                <a:cubicBezTo>
                  <a:pt x="5082746" y="2059"/>
                  <a:pt x="5161160" y="853"/>
                  <a:pt x="5239265" y="6178"/>
                </a:cubicBezTo>
                <a:cubicBezTo>
                  <a:pt x="5252260" y="7064"/>
                  <a:pt x="5276335" y="18535"/>
                  <a:pt x="5276335" y="18535"/>
                </a:cubicBezTo>
                <a:cubicBezTo>
                  <a:pt x="5282513" y="22654"/>
                  <a:pt x="5288085" y="27876"/>
                  <a:pt x="5294870" y="30892"/>
                </a:cubicBezTo>
                <a:cubicBezTo>
                  <a:pt x="5343366" y="52446"/>
                  <a:pt x="5369370" y="45588"/>
                  <a:pt x="5430794" y="49427"/>
                </a:cubicBezTo>
                <a:cubicBezTo>
                  <a:pt x="5452093" y="56526"/>
                  <a:pt x="5444725" y="50999"/>
                  <a:pt x="5455508" y="617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8604" y="6227435"/>
                <a:ext cx="338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604" y="6227435"/>
                <a:ext cx="33810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H="1" flipV="1">
            <a:off x="4263078" y="2879125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27657" y="2491210"/>
                <a:ext cx="3460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Suppose they all choose dose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657" y="2491210"/>
                <a:ext cx="3460434" cy="369332"/>
              </a:xfrm>
              <a:prstGeom prst="rect">
                <a:avLst/>
              </a:prstGeom>
              <a:blipFill>
                <a:blip r:embed="rId6"/>
                <a:stretch>
                  <a:fillRect l="-158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69557" y="256032"/>
                <a:ext cx="11195221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800" b="1" dirty="0" smtClean="0">
                    <a:latin typeface="+mj-lt"/>
                  </a:rPr>
                  <a:t>“Treatment Effect”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4000" i="1">
                            <a:latin typeface="+mj-lt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+mj-lt"/>
                          </a:rPr>
                          <m:t>𝑖</m:t>
                        </m:r>
                        <m:r>
                          <a:rPr lang="en-US" sz="4000" i="1">
                            <a:latin typeface="+mj-lt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+mj-lt"/>
                          </a:rPr>
                        </m:ctrlPr>
                      </m:dPr>
                      <m:e>
                        <m:r>
                          <a:rPr lang="en-US" sz="4000" i="1">
                            <a:latin typeface="+mj-lt"/>
                          </a:rPr>
                          <m:t>𝑑</m:t>
                        </m:r>
                      </m:e>
                    </m:d>
                    <m:r>
                      <a:rPr lang="en-US" sz="4000" i="1">
                        <a:latin typeface="+mj-lt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4000" i="1">
                            <a:latin typeface="+mj-lt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+mj-lt"/>
                          </a:rPr>
                          <m:t>𝑖</m:t>
                        </m:r>
                        <m:r>
                          <a:rPr lang="en-US" sz="4000" i="1">
                            <a:latin typeface="+mj-lt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+mj-lt"/>
                          </a:rPr>
                        </m:ctrlPr>
                      </m:dPr>
                      <m:e>
                        <m:r>
                          <a:rPr lang="en-US" sz="4000" i="1">
                            <a:latin typeface="+mj-lt"/>
                          </a:rPr>
                          <m:t>0</m:t>
                        </m:r>
                      </m:e>
                    </m:d>
                  </m:oMath>
                </a14:m>
                <a:endParaRPr lang="en-US" sz="3800" b="1" dirty="0">
                  <a:latin typeface="+mj-lt"/>
                </a:endParaRPr>
              </a:p>
            </p:txBody>
          </p:sp>
        </mc:Choice>
        <mc:Fallback>
          <p:sp>
            <p:nvSpPr>
              <p:cNvPr id="1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9557" y="256032"/>
                <a:ext cx="11195221" cy="1325563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83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05896" y="1867454"/>
            <a:ext cx="5943600" cy="4220841"/>
            <a:chOff x="1303223" y="1406278"/>
            <a:chExt cx="5943600" cy="4220841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/>
          <p:cNvSpPr/>
          <p:nvPr/>
        </p:nvSpPr>
        <p:spPr>
          <a:xfrm>
            <a:off x="3027405" y="4101877"/>
            <a:ext cx="5251622" cy="1996182"/>
          </a:xfrm>
          <a:custGeom>
            <a:avLst/>
            <a:gdLst>
              <a:gd name="connsiteX0" fmla="*/ 0 w 5251622"/>
              <a:gd name="connsiteY0" fmla="*/ 1996182 h 1996182"/>
              <a:gd name="connsiteX1" fmla="*/ 30892 w 5251622"/>
              <a:gd name="connsiteY1" fmla="*/ 1946755 h 1996182"/>
              <a:gd name="connsiteX2" fmla="*/ 37071 w 5251622"/>
              <a:gd name="connsiteY2" fmla="*/ 1928220 h 1996182"/>
              <a:gd name="connsiteX3" fmla="*/ 49427 w 5251622"/>
              <a:gd name="connsiteY3" fmla="*/ 1909685 h 1996182"/>
              <a:gd name="connsiteX4" fmla="*/ 80319 w 5251622"/>
              <a:gd name="connsiteY4" fmla="*/ 1866437 h 1996182"/>
              <a:gd name="connsiteX5" fmla="*/ 86498 w 5251622"/>
              <a:gd name="connsiteY5" fmla="*/ 1835545 h 1996182"/>
              <a:gd name="connsiteX6" fmla="*/ 98854 w 5251622"/>
              <a:gd name="connsiteY6" fmla="*/ 1817009 h 1996182"/>
              <a:gd name="connsiteX7" fmla="*/ 154460 w 5251622"/>
              <a:gd name="connsiteY7" fmla="*/ 1773761 h 1996182"/>
              <a:gd name="connsiteX8" fmla="*/ 172995 w 5251622"/>
              <a:gd name="connsiteY8" fmla="*/ 1761404 h 1996182"/>
              <a:gd name="connsiteX9" fmla="*/ 222422 w 5251622"/>
              <a:gd name="connsiteY9" fmla="*/ 1730512 h 1996182"/>
              <a:gd name="connsiteX10" fmla="*/ 240957 w 5251622"/>
              <a:gd name="connsiteY10" fmla="*/ 1711977 h 1996182"/>
              <a:gd name="connsiteX11" fmla="*/ 253314 w 5251622"/>
              <a:gd name="connsiteY11" fmla="*/ 1693442 h 1996182"/>
              <a:gd name="connsiteX12" fmla="*/ 296563 w 5251622"/>
              <a:gd name="connsiteY12" fmla="*/ 1662550 h 1996182"/>
              <a:gd name="connsiteX13" fmla="*/ 315098 w 5251622"/>
              <a:gd name="connsiteY13" fmla="*/ 1644015 h 1996182"/>
              <a:gd name="connsiteX14" fmla="*/ 333633 w 5251622"/>
              <a:gd name="connsiteY14" fmla="*/ 1631658 h 1996182"/>
              <a:gd name="connsiteX15" fmla="*/ 358346 w 5251622"/>
              <a:gd name="connsiteY15" fmla="*/ 1613123 h 1996182"/>
              <a:gd name="connsiteX16" fmla="*/ 364525 w 5251622"/>
              <a:gd name="connsiteY16" fmla="*/ 1594588 h 1996182"/>
              <a:gd name="connsiteX17" fmla="*/ 383060 w 5251622"/>
              <a:gd name="connsiteY17" fmla="*/ 1588409 h 1996182"/>
              <a:gd name="connsiteX18" fmla="*/ 426309 w 5251622"/>
              <a:gd name="connsiteY18" fmla="*/ 1563696 h 1996182"/>
              <a:gd name="connsiteX19" fmla="*/ 444844 w 5251622"/>
              <a:gd name="connsiteY19" fmla="*/ 1557518 h 1996182"/>
              <a:gd name="connsiteX20" fmla="*/ 500449 w 5251622"/>
              <a:gd name="connsiteY20" fmla="*/ 1538982 h 1996182"/>
              <a:gd name="connsiteX21" fmla="*/ 531341 w 5251622"/>
              <a:gd name="connsiteY21" fmla="*/ 1526626 h 1996182"/>
              <a:gd name="connsiteX22" fmla="*/ 562233 w 5251622"/>
              <a:gd name="connsiteY22" fmla="*/ 1501912 h 1996182"/>
              <a:gd name="connsiteX23" fmla="*/ 580768 w 5251622"/>
              <a:gd name="connsiteY23" fmla="*/ 1495734 h 1996182"/>
              <a:gd name="connsiteX24" fmla="*/ 605481 w 5251622"/>
              <a:gd name="connsiteY24" fmla="*/ 1477199 h 1996182"/>
              <a:gd name="connsiteX25" fmla="*/ 654909 w 5251622"/>
              <a:gd name="connsiteY25" fmla="*/ 1458664 h 1996182"/>
              <a:gd name="connsiteX26" fmla="*/ 673444 w 5251622"/>
              <a:gd name="connsiteY26" fmla="*/ 1440128 h 1996182"/>
              <a:gd name="connsiteX27" fmla="*/ 685800 w 5251622"/>
              <a:gd name="connsiteY27" fmla="*/ 1421593 h 1996182"/>
              <a:gd name="connsiteX28" fmla="*/ 704336 w 5251622"/>
              <a:gd name="connsiteY28" fmla="*/ 1415415 h 1996182"/>
              <a:gd name="connsiteX29" fmla="*/ 784654 w 5251622"/>
              <a:gd name="connsiteY29" fmla="*/ 1403058 h 1996182"/>
              <a:gd name="connsiteX30" fmla="*/ 908222 w 5251622"/>
              <a:gd name="connsiteY30" fmla="*/ 1384523 h 1996182"/>
              <a:gd name="connsiteX31" fmla="*/ 939114 w 5251622"/>
              <a:gd name="connsiteY31" fmla="*/ 1372166 h 1996182"/>
              <a:gd name="connsiteX32" fmla="*/ 976184 w 5251622"/>
              <a:gd name="connsiteY32" fmla="*/ 1365988 h 1996182"/>
              <a:gd name="connsiteX33" fmla="*/ 1000898 w 5251622"/>
              <a:gd name="connsiteY33" fmla="*/ 1359809 h 1996182"/>
              <a:gd name="connsiteX34" fmla="*/ 1087395 w 5251622"/>
              <a:gd name="connsiteY34" fmla="*/ 1365988 h 1996182"/>
              <a:gd name="connsiteX35" fmla="*/ 1204784 w 5251622"/>
              <a:gd name="connsiteY35" fmla="*/ 1378345 h 1996182"/>
              <a:gd name="connsiteX36" fmla="*/ 1266568 w 5251622"/>
              <a:gd name="connsiteY36" fmla="*/ 1365988 h 1996182"/>
              <a:gd name="connsiteX37" fmla="*/ 1315995 w 5251622"/>
              <a:gd name="connsiteY37" fmla="*/ 1353631 h 1996182"/>
              <a:gd name="connsiteX38" fmla="*/ 1396314 w 5251622"/>
              <a:gd name="connsiteY38" fmla="*/ 1298026 h 1996182"/>
              <a:gd name="connsiteX39" fmla="*/ 1451919 w 5251622"/>
              <a:gd name="connsiteY39" fmla="*/ 1242420 h 1996182"/>
              <a:gd name="connsiteX40" fmla="*/ 1507525 w 5251622"/>
              <a:gd name="connsiteY40" fmla="*/ 1199172 h 1996182"/>
              <a:gd name="connsiteX41" fmla="*/ 1526060 w 5251622"/>
              <a:gd name="connsiteY41" fmla="*/ 1186815 h 1996182"/>
              <a:gd name="connsiteX42" fmla="*/ 1538417 w 5251622"/>
              <a:gd name="connsiteY42" fmla="*/ 1168280 h 1996182"/>
              <a:gd name="connsiteX43" fmla="*/ 1556952 w 5251622"/>
              <a:gd name="connsiteY43" fmla="*/ 1162101 h 1996182"/>
              <a:gd name="connsiteX44" fmla="*/ 1606379 w 5251622"/>
              <a:gd name="connsiteY44" fmla="*/ 1125031 h 1996182"/>
              <a:gd name="connsiteX45" fmla="*/ 1624914 w 5251622"/>
              <a:gd name="connsiteY45" fmla="*/ 1100318 h 1996182"/>
              <a:gd name="connsiteX46" fmla="*/ 1643449 w 5251622"/>
              <a:gd name="connsiteY46" fmla="*/ 1094139 h 1996182"/>
              <a:gd name="connsiteX47" fmla="*/ 1699054 w 5251622"/>
              <a:gd name="connsiteY47" fmla="*/ 1050891 h 1996182"/>
              <a:gd name="connsiteX48" fmla="*/ 1723768 w 5251622"/>
              <a:gd name="connsiteY48" fmla="*/ 1038534 h 1996182"/>
              <a:gd name="connsiteX49" fmla="*/ 1754660 w 5251622"/>
              <a:gd name="connsiteY49" fmla="*/ 1001464 h 1996182"/>
              <a:gd name="connsiteX50" fmla="*/ 1773195 w 5251622"/>
              <a:gd name="connsiteY50" fmla="*/ 989107 h 1996182"/>
              <a:gd name="connsiteX51" fmla="*/ 1804087 w 5251622"/>
              <a:gd name="connsiteY51" fmla="*/ 952037 h 1996182"/>
              <a:gd name="connsiteX52" fmla="*/ 1810265 w 5251622"/>
              <a:gd name="connsiteY52" fmla="*/ 933501 h 1996182"/>
              <a:gd name="connsiteX53" fmla="*/ 1872049 w 5251622"/>
              <a:gd name="connsiteY53" fmla="*/ 877896 h 1996182"/>
              <a:gd name="connsiteX54" fmla="*/ 1909119 w 5251622"/>
              <a:gd name="connsiteY54" fmla="*/ 865539 h 1996182"/>
              <a:gd name="connsiteX55" fmla="*/ 1927654 w 5251622"/>
              <a:gd name="connsiteY55" fmla="*/ 853182 h 1996182"/>
              <a:gd name="connsiteX56" fmla="*/ 1970903 w 5251622"/>
              <a:gd name="connsiteY56" fmla="*/ 834647 h 1996182"/>
              <a:gd name="connsiteX57" fmla="*/ 2020330 w 5251622"/>
              <a:gd name="connsiteY57" fmla="*/ 797577 h 1996182"/>
              <a:gd name="connsiteX58" fmla="*/ 2038865 w 5251622"/>
              <a:gd name="connsiteY58" fmla="*/ 785220 h 1996182"/>
              <a:gd name="connsiteX59" fmla="*/ 2075936 w 5251622"/>
              <a:gd name="connsiteY59" fmla="*/ 754328 h 1996182"/>
              <a:gd name="connsiteX60" fmla="*/ 2094471 w 5251622"/>
              <a:gd name="connsiteY60" fmla="*/ 729615 h 1996182"/>
              <a:gd name="connsiteX61" fmla="*/ 2100649 w 5251622"/>
              <a:gd name="connsiteY61" fmla="*/ 711080 h 1996182"/>
              <a:gd name="connsiteX62" fmla="*/ 2113006 w 5251622"/>
              <a:gd name="connsiteY62" fmla="*/ 686366 h 1996182"/>
              <a:gd name="connsiteX63" fmla="*/ 2125363 w 5251622"/>
              <a:gd name="connsiteY63" fmla="*/ 643118 h 1996182"/>
              <a:gd name="connsiteX64" fmla="*/ 2137719 w 5251622"/>
              <a:gd name="connsiteY64" fmla="*/ 618404 h 1996182"/>
              <a:gd name="connsiteX65" fmla="*/ 2156254 w 5251622"/>
              <a:gd name="connsiteY65" fmla="*/ 575155 h 1996182"/>
              <a:gd name="connsiteX66" fmla="*/ 2174790 w 5251622"/>
              <a:gd name="connsiteY66" fmla="*/ 550442 h 1996182"/>
              <a:gd name="connsiteX67" fmla="*/ 2180968 w 5251622"/>
              <a:gd name="connsiteY67" fmla="*/ 531907 h 1996182"/>
              <a:gd name="connsiteX68" fmla="*/ 2199503 w 5251622"/>
              <a:gd name="connsiteY68" fmla="*/ 501015 h 1996182"/>
              <a:gd name="connsiteX69" fmla="*/ 2224217 w 5251622"/>
              <a:gd name="connsiteY69" fmla="*/ 433053 h 1996182"/>
              <a:gd name="connsiteX70" fmla="*/ 2248930 w 5251622"/>
              <a:gd name="connsiteY70" fmla="*/ 395982 h 1996182"/>
              <a:gd name="connsiteX71" fmla="*/ 2261287 w 5251622"/>
              <a:gd name="connsiteY71" fmla="*/ 377447 h 1996182"/>
              <a:gd name="connsiteX72" fmla="*/ 2273644 w 5251622"/>
              <a:gd name="connsiteY72" fmla="*/ 297128 h 1996182"/>
              <a:gd name="connsiteX73" fmla="*/ 2298357 w 5251622"/>
              <a:gd name="connsiteY73" fmla="*/ 222988 h 1996182"/>
              <a:gd name="connsiteX74" fmla="*/ 2310714 w 5251622"/>
              <a:gd name="connsiteY74" fmla="*/ 204453 h 1996182"/>
              <a:gd name="connsiteX75" fmla="*/ 2316892 w 5251622"/>
              <a:gd name="connsiteY75" fmla="*/ 130312 h 1996182"/>
              <a:gd name="connsiteX76" fmla="*/ 2335427 w 5251622"/>
              <a:gd name="connsiteY76" fmla="*/ 87064 h 1996182"/>
              <a:gd name="connsiteX77" fmla="*/ 2347784 w 5251622"/>
              <a:gd name="connsiteY77" fmla="*/ 68528 h 1996182"/>
              <a:gd name="connsiteX78" fmla="*/ 2366319 w 5251622"/>
              <a:gd name="connsiteY78" fmla="*/ 56172 h 1996182"/>
              <a:gd name="connsiteX79" fmla="*/ 2384854 w 5251622"/>
              <a:gd name="connsiteY79" fmla="*/ 37637 h 1996182"/>
              <a:gd name="connsiteX80" fmla="*/ 2415746 w 5251622"/>
              <a:gd name="connsiteY80" fmla="*/ 31458 h 1996182"/>
              <a:gd name="connsiteX81" fmla="*/ 2452817 w 5251622"/>
              <a:gd name="connsiteY81" fmla="*/ 19101 h 1996182"/>
              <a:gd name="connsiteX82" fmla="*/ 2576384 w 5251622"/>
              <a:gd name="connsiteY82" fmla="*/ 37637 h 1996182"/>
              <a:gd name="connsiteX83" fmla="*/ 2607276 w 5251622"/>
              <a:gd name="connsiteY83" fmla="*/ 43815 h 1996182"/>
              <a:gd name="connsiteX84" fmla="*/ 2860590 w 5251622"/>
              <a:gd name="connsiteY84" fmla="*/ 37637 h 1996182"/>
              <a:gd name="connsiteX85" fmla="*/ 2891481 w 5251622"/>
              <a:gd name="connsiteY85" fmla="*/ 31458 h 1996182"/>
              <a:gd name="connsiteX86" fmla="*/ 2947087 w 5251622"/>
              <a:gd name="connsiteY86" fmla="*/ 25280 h 1996182"/>
              <a:gd name="connsiteX87" fmla="*/ 2996514 w 5251622"/>
              <a:gd name="connsiteY87" fmla="*/ 19101 h 1996182"/>
              <a:gd name="connsiteX88" fmla="*/ 3015049 w 5251622"/>
              <a:gd name="connsiteY88" fmla="*/ 6745 h 1996182"/>
              <a:gd name="connsiteX89" fmla="*/ 3225114 w 5251622"/>
              <a:gd name="connsiteY89" fmla="*/ 6745 h 1996182"/>
              <a:gd name="connsiteX90" fmla="*/ 3243649 w 5251622"/>
              <a:gd name="connsiteY90" fmla="*/ 19101 h 1996182"/>
              <a:gd name="connsiteX91" fmla="*/ 3262184 w 5251622"/>
              <a:gd name="connsiteY91" fmla="*/ 25280 h 1996182"/>
              <a:gd name="connsiteX92" fmla="*/ 3280719 w 5251622"/>
              <a:gd name="connsiteY92" fmla="*/ 43815 h 1996182"/>
              <a:gd name="connsiteX93" fmla="*/ 3323968 w 5251622"/>
              <a:gd name="connsiteY93" fmla="*/ 68528 h 1996182"/>
              <a:gd name="connsiteX94" fmla="*/ 3391930 w 5251622"/>
              <a:gd name="connsiteY94" fmla="*/ 124134 h 1996182"/>
              <a:gd name="connsiteX95" fmla="*/ 3416644 w 5251622"/>
              <a:gd name="connsiteY95" fmla="*/ 148847 h 1996182"/>
              <a:gd name="connsiteX96" fmla="*/ 3490784 w 5251622"/>
              <a:gd name="connsiteY96" fmla="*/ 192096 h 1996182"/>
              <a:gd name="connsiteX97" fmla="*/ 3614352 w 5251622"/>
              <a:gd name="connsiteY97" fmla="*/ 204453 h 1996182"/>
              <a:gd name="connsiteX98" fmla="*/ 4059195 w 5251622"/>
              <a:gd name="connsiteY98" fmla="*/ 210631 h 1996182"/>
              <a:gd name="connsiteX99" fmla="*/ 4275438 w 5251622"/>
              <a:gd name="connsiteY99" fmla="*/ 222988 h 1996182"/>
              <a:gd name="connsiteX100" fmla="*/ 4306330 w 5251622"/>
              <a:gd name="connsiteY100" fmla="*/ 229166 h 1996182"/>
              <a:gd name="connsiteX101" fmla="*/ 4343400 w 5251622"/>
              <a:gd name="connsiteY101" fmla="*/ 241523 h 1996182"/>
              <a:gd name="connsiteX102" fmla="*/ 4361936 w 5251622"/>
              <a:gd name="connsiteY102" fmla="*/ 253880 h 1996182"/>
              <a:gd name="connsiteX103" fmla="*/ 4411363 w 5251622"/>
              <a:gd name="connsiteY103" fmla="*/ 266237 h 1996182"/>
              <a:gd name="connsiteX104" fmla="*/ 4510217 w 5251622"/>
              <a:gd name="connsiteY104" fmla="*/ 278593 h 1996182"/>
              <a:gd name="connsiteX105" fmla="*/ 4534930 w 5251622"/>
              <a:gd name="connsiteY105" fmla="*/ 303307 h 1996182"/>
              <a:gd name="connsiteX106" fmla="*/ 4553465 w 5251622"/>
              <a:gd name="connsiteY106" fmla="*/ 328020 h 1996182"/>
              <a:gd name="connsiteX107" fmla="*/ 4578179 w 5251622"/>
              <a:gd name="connsiteY107" fmla="*/ 365091 h 1996182"/>
              <a:gd name="connsiteX108" fmla="*/ 4596714 w 5251622"/>
              <a:gd name="connsiteY108" fmla="*/ 420696 h 1996182"/>
              <a:gd name="connsiteX109" fmla="*/ 4602892 w 5251622"/>
              <a:gd name="connsiteY109" fmla="*/ 439231 h 1996182"/>
              <a:gd name="connsiteX110" fmla="*/ 4621427 w 5251622"/>
              <a:gd name="connsiteY110" fmla="*/ 457766 h 1996182"/>
              <a:gd name="connsiteX111" fmla="*/ 4652319 w 5251622"/>
              <a:gd name="connsiteY111" fmla="*/ 482480 h 1996182"/>
              <a:gd name="connsiteX112" fmla="*/ 4775887 w 5251622"/>
              <a:gd name="connsiteY112" fmla="*/ 488658 h 1996182"/>
              <a:gd name="connsiteX113" fmla="*/ 4936525 w 5251622"/>
              <a:gd name="connsiteY113" fmla="*/ 525728 h 1996182"/>
              <a:gd name="connsiteX114" fmla="*/ 4961238 w 5251622"/>
              <a:gd name="connsiteY114" fmla="*/ 544264 h 1996182"/>
              <a:gd name="connsiteX115" fmla="*/ 4998309 w 5251622"/>
              <a:gd name="connsiteY115" fmla="*/ 562799 h 1996182"/>
              <a:gd name="connsiteX116" fmla="*/ 5047736 w 5251622"/>
              <a:gd name="connsiteY116" fmla="*/ 599869 h 1996182"/>
              <a:gd name="connsiteX117" fmla="*/ 5072449 w 5251622"/>
              <a:gd name="connsiteY117" fmla="*/ 612226 h 1996182"/>
              <a:gd name="connsiteX118" fmla="*/ 5097163 w 5251622"/>
              <a:gd name="connsiteY118" fmla="*/ 630761 h 1996182"/>
              <a:gd name="connsiteX119" fmla="*/ 5140411 w 5251622"/>
              <a:gd name="connsiteY119" fmla="*/ 649296 h 1996182"/>
              <a:gd name="connsiteX120" fmla="*/ 5158946 w 5251622"/>
              <a:gd name="connsiteY120" fmla="*/ 674009 h 1996182"/>
              <a:gd name="connsiteX121" fmla="*/ 5208373 w 5251622"/>
              <a:gd name="connsiteY121" fmla="*/ 704901 h 1996182"/>
              <a:gd name="connsiteX122" fmla="*/ 5220730 w 5251622"/>
              <a:gd name="connsiteY122" fmla="*/ 723437 h 1996182"/>
              <a:gd name="connsiteX123" fmla="*/ 5251622 w 5251622"/>
              <a:gd name="connsiteY123" fmla="*/ 741972 h 199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251622" h="1996182">
                <a:moveTo>
                  <a:pt x="0" y="1996182"/>
                </a:moveTo>
                <a:cubicBezTo>
                  <a:pt x="32342" y="1915332"/>
                  <a:pt x="-8673" y="2006103"/>
                  <a:pt x="30892" y="1946755"/>
                </a:cubicBezTo>
                <a:cubicBezTo>
                  <a:pt x="34505" y="1941336"/>
                  <a:pt x="34158" y="1934045"/>
                  <a:pt x="37071" y="1928220"/>
                </a:cubicBezTo>
                <a:cubicBezTo>
                  <a:pt x="40392" y="1921579"/>
                  <a:pt x="45743" y="1916132"/>
                  <a:pt x="49427" y="1909685"/>
                </a:cubicBezTo>
                <a:cubicBezTo>
                  <a:pt x="71111" y="1871738"/>
                  <a:pt x="50130" y="1896626"/>
                  <a:pt x="80319" y="1866437"/>
                </a:cubicBezTo>
                <a:cubicBezTo>
                  <a:pt x="82379" y="1856140"/>
                  <a:pt x="82811" y="1845378"/>
                  <a:pt x="86498" y="1835545"/>
                </a:cubicBezTo>
                <a:cubicBezTo>
                  <a:pt x="89105" y="1828592"/>
                  <a:pt x="94100" y="1822714"/>
                  <a:pt x="98854" y="1817009"/>
                </a:cubicBezTo>
                <a:cubicBezTo>
                  <a:pt x="116999" y="1795234"/>
                  <a:pt x="128632" y="1790979"/>
                  <a:pt x="154460" y="1773761"/>
                </a:cubicBezTo>
                <a:cubicBezTo>
                  <a:pt x="160638" y="1769642"/>
                  <a:pt x="167744" y="1766655"/>
                  <a:pt x="172995" y="1761404"/>
                </a:cubicBezTo>
                <a:cubicBezTo>
                  <a:pt x="199372" y="1735027"/>
                  <a:pt x="183417" y="1746114"/>
                  <a:pt x="222422" y="1730512"/>
                </a:cubicBezTo>
                <a:cubicBezTo>
                  <a:pt x="228600" y="1724334"/>
                  <a:pt x="235363" y="1718689"/>
                  <a:pt x="240957" y="1711977"/>
                </a:cubicBezTo>
                <a:cubicBezTo>
                  <a:pt x="245711" y="1706273"/>
                  <a:pt x="248063" y="1698693"/>
                  <a:pt x="253314" y="1693442"/>
                </a:cubicBezTo>
                <a:cubicBezTo>
                  <a:pt x="275575" y="1671181"/>
                  <a:pt x="275512" y="1680093"/>
                  <a:pt x="296563" y="1662550"/>
                </a:cubicBezTo>
                <a:cubicBezTo>
                  <a:pt x="303275" y="1656956"/>
                  <a:pt x="308386" y="1649609"/>
                  <a:pt x="315098" y="1644015"/>
                </a:cubicBezTo>
                <a:cubicBezTo>
                  <a:pt x="320802" y="1639261"/>
                  <a:pt x="327591" y="1635974"/>
                  <a:pt x="333633" y="1631658"/>
                </a:cubicBezTo>
                <a:cubicBezTo>
                  <a:pt x="342012" y="1625673"/>
                  <a:pt x="350108" y="1619301"/>
                  <a:pt x="358346" y="1613123"/>
                </a:cubicBezTo>
                <a:cubicBezTo>
                  <a:pt x="360406" y="1606945"/>
                  <a:pt x="359920" y="1599193"/>
                  <a:pt x="364525" y="1594588"/>
                </a:cubicBezTo>
                <a:cubicBezTo>
                  <a:pt x="369130" y="1589983"/>
                  <a:pt x="377074" y="1590974"/>
                  <a:pt x="383060" y="1588409"/>
                </a:cubicBezTo>
                <a:cubicBezTo>
                  <a:pt x="458898" y="1555907"/>
                  <a:pt x="364244" y="1594728"/>
                  <a:pt x="426309" y="1563696"/>
                </a:cubicBezTo>
                <a:cubicBezTo>
                  <a:pt x="432134" y="1560784"/>
                  <a:pt x="438666" y="1559577"/>
                  <a:pt x="444844" y="1557518"/>
                </a:cubicBezTo>
                <a:cubicBezTo>
                  <a:pt x="480885" y="1533490"/>
                  <a:pt x="444105" y="1554348"/>
                  <a:pt x="500449" y="1538982"/>
                </a:cubicBezTo>
                <a:cubicBezTo>
                  <a:pt x="511149" y="1536064"/>
                  <a:pt x="521044" y="1530745"/>
                  <a:pt x="531341" y="1526626"/>
                </a:cubicBezTo>
                <a:cubicBezTo>
                  <a:pt x="541638" y="1518388"/>
                  <a:pt x="551050" y="1508901"/>
                  <a:pt x="562233" y="1501912"/>
                </a:cubicBezTo>
                <a:cubicBezTo>
                  <a:pt x="567756" y="1498460"/>
                  <a:pt x="575114" y="1498965"/>
                  <a:pt x="580768" y="1495734"/>
                </a:cubicBezTo>
                <a:cubicBezTo>
                  <a:pt x="589708" y="1490625"/>
                  <a:pt x="596749" y="1482656"/>
                  <a:pt x="605481" y="1477199"/>
                </a:cubicBezTo>
                <a:cubicBezTo>
                  <a:pt x="627021" y="1463737"/>
                  <a:pt x="631188" y="1464594"/>
                  <a:pt x="654909" y="1458664"/>
                </a:cubicBezTo>
                <a:cubicBezTo>
                  <a:pt x="661087" y="1452485"/>
                  <a:pt x="667850" y="1446841"/>
                  <a:pt x="673444" y="1440128"/>
                </a:cubicBezTo>
                <a:cubicBezTo>
                  <a:pt x="678197" y="1434424"/>
                  <a:pt x="680002" y="1426231"/>
                  <a:pt x="685800" y="1421593"/>
                </a:cubicBezTo>
                <a:cubicBezTo>
                  <a:pt x="690886" y="1417525"/>
                  <a:pt x="698074" y="1417204"/>
                  <a:pt x="704336" y="1415415"/>
                </a:cubicBezTo>
                <a:cubicBezTo>
                  <a:pt x="738386" y="1405687"/>
                  <a:pt x="739838" y="1408038"/>
                  <a:pt x="784654" y="1403058"/>
                </a:cubicBezTo>
                <a:cubicBezTo>
                  <a:pt x="858140" y="1384686"/>
                  <a:pt x="817157" y="1392111"/>
                  <a:pt x="908222" y="1384523"/>
                </a:cubicBezTo>
                <a:cubicBezTo>
                  <a:pt x="918519" y="1380404"/>
                  <a:pt x="928414" y="1375084"/>
                  <a:pt x="939114" y="1372166"/>
                </a:cubicBezTo>
                <a:cubicBezTo>
                  <a:pt x="951200" y="1368870"/>
                  <a:pt x="963900" y="1368445"/>
                  <a:pt x="976184" y="1365988"/>
                </a:cubicBezTo>
                <a:cubicBezTo>
                  <a:pt x="984511" y="1364323"/>
                  <a:pt x="992660" y="1361869"/>
                  <a:pt x="1000898" y="1359809"/>
                </a:cubicBezTo>
                <a:lnTo>
                  <a:pt x="1087395" y="1365988"/>
                </a:lnTo>
                <a:cubicBezTo>
                  <a:pt x="1194397" y="1373122"/>
                  <a:pt x="1154603" y="1361616"/>
                  <a:pt x="1204784" y="1378345"/>
                </a:cubicBezTo>
                <a:cubicBezTo>
                  <a:pt x="1288233" y="1366423"/>
                  <a:pt x="1219123" y="1378927"/>
                  <a:pt x="1266568" y="1365988"/>
                </a:cubicBezTo>
                <a:cubicBezTo>
                  <a:pt x="1282952" y="1361520"/>
                  <a:pt x="1315995" y="1353631"/>
                  <a:pt x="1315995" y="1353631"/>
                </a:cubicBezTo>
                <a:cubicBezTo>
                  <a:pt x="1325564" y="1347252"/>
                  <a:pt x="1391373" y="1303955"/>
                  <a:pt x="1396314" y="1298026"/>
                </a:cubicBezTo>
                <a:cubicBezTo>
                  <a:pt x="1463144" y="1217829"/>
                  <a:pt x="1395552" y="1293150"/>
                  <a:pt x="1451919" y="1242420"/>
                </a:cubicBezTo>
                <a:cubicBezTo>
                  <a:pt x="1500948" y="1198294"/>
                  <a:pt x="1469671" y="1211789"/>
                  <a:pt x="1507525" y="1199172"/>
                </a:cubicBezTo>
                <a:cubicBezTo>
                  <a:pt x="1513703" y="1195053"/>
                  <a:pt x="1520809" y="1192066"/>
                  <a:pt x="1526060" y="1186815"/>
                </a:cubicBezTo>
                <a:cubicBezTo>
                  <a:pt x="1531311" y="1181564"/>
                  <a:pt x="1532619" y="1172919"/>
                  <a:pt x="1538417" y="1168280"/>
                </a:cubicBezTo>
                <a:cubicBezTo>
                  <a:pt x="1543502" y="1164212"/>
                  <a:pt x="1550774" y="1164161"/>
                  <a:pt x="1556952" y="1162101"/>
                </a:cubicBezTo>
                <a:cubicBezTo>
                  <a:pt x="1573428" y="1149744"/>
                  <a:pt x="1594022" y="1141507"/>
                  <a:pt x="1606379" y="1125031"/>
                </a:cubicBezTo>
                <a:cubicBezTo>
                  <a:pt x="1612557" y="1116793"/>
                  <a:pt x="1617004" y="1106910"/>
                  <a:pt x="1624914" y="1100318"/>
                </a:cubicBezTo>
                <a:cubicBezTo>
                  <a:pt x="1629917" y="1096149"/>
                  <a:pt x="1637271" y="1096199"/>
                  <a:pt x="1643449" y="1094139"/>
                </a:cubicBezTo>
                <a:cubicBezTo>
                  <a:pt x="1663790" y="1073798"/>
                  <a:pt x="1669493" y="1065671"/>
                  <a:pt x="1699054" y="1050891"/>
                </a:cubicBezTo>
                <a:cubicBezTo>
                  <a:pt x="1707292" y="1046772"/>
                  <a:pt x="1716273" y="1043887"/>
                  <a:pt x="1723768" y="1038534"/>
                </a:cubicBezTo>
                <a:cubicBezTo>
                  <a:pt x="1759191" y="1013232"/>
                  <a:pt x="1727566" y="1028558"/>
                  <a:pt x="1754660" y="1001464"/>
                </a:cubicBezTo>
                <a:cubicBezTo>
                  <a:pt x="1759911" y="996213"/>
                  <a:pt x="1767491" y="993861"/>
                  <a:pt x="1773195" y="989107"/>
                </a:cubicBezTo>
                <a:cubicBezTo>
                  <a:pt x="1791034" y="974241"/>
                  <a:pt x="1791937" y="970262"/>
                  <a:pt x="1804087" y="952037"/>
                </a:cubicBezTo>
                <a:cubicBezTo>
                  <a:pt x="1806146" y="945858"/>
                  <a:pt x="1806267" y="938642"/>
                  <a:pt x="1810265" y="933501"/>
                </a:cubicBezTo>
                <a:cubicBezTo>
                  <a:pt x="1817593" y="924079"/>
                  <a:pt x="1855172" y="886335"/>
                  <a:pt x="1872049" y="877896"/>
                </a:cubicBezTo>
                <a:cubicBezTo>
                  <a:pt x="1883699" y="872071"/>
                  <a:pt x="1898282" y="872764"/>
                  <a:pt x="1909119" y="865539"/>
                </a:cubicBezTo>
                <a:cubicBezTo>
                  <a:pt x="1915297" y="861420"/>
                  <a:pt x="1921012" y="856503"/>
                  <a:pt x="1927654" y="853182"/>
                </a:cubicBezTo>
                <a:cubicBezTo>
                  <a:pt x="1960611" y="836704"/>
                  <a:pt x="1932327" y="860364"/>
                  <a:pt x="1970903" y="834647"/>
                </a:cubicBezTo>
                <a:cubicBezTo>
                  <a:pt x="1988039" y="823223"/>
                  <a:pt x="2003194" y="809001"/>
                  <a:pt x="2020330" y="797577"/>
                </a:cubicBezTo>
                <a:cubicBezTo>
                  <a:pt x="2026508" y="793458"/>
                  <a:pt x="2033161" y="789974"/>
                  <a:pt x="2038865" y="785220"/>
                </a:cubicBezTo>
                <a:cubicBezTo>
                  <a:pt x="2086431" y="745581"/>
                  <a:pt x="2029919" y="785005"/>
                  <a:pt x="2075936" y="754328"/>
                </a:cubicBezTo>
                <a:cubicBezTo>
                  <a:pt x="2082114" y="746090"/>
                  <a:pt x="2089362" y="738555"/>
                  <a:pt x="2094471" y="729615"/>
                </a:cubicBezTo>
                <a:cubicBezTo>
                  <a:pt x="2097702" y="723961"/>
                  <a:pt x="2098084" y="717066"/>
                  <a:pt x="2100649" y="711080"/>
                </a:cubicBezTo>
                <a:cubicBezTo>
                  <a:pt x="2104277" y="702614"/>
                  <a:pt x="2108887" y="694604"/>
                  <a:pt x="2113006" y="686366"/>
                </a:cubicBezTo>
                <a:cubicBezTo>
                  <a:pt x="2116143" y="673816"/>
                  <a:pt x="2120042" y="655533"/>
                  <a:pt x="2125363" y="643118"/>
                </a:cubicBezTo>
                <a:cubicBezTo>
                  <a:pt x="2128991" y="634652"/>
                  <a:pt x="2134091" y="626870"/>
                  <a:pt x="2137719" y="618404"/>
                </a:cubicBezTo>
                <a:cubicBezTo>
                  <a:pt x="2149180" y="591661"/>
                  <a:pt x="2137635" y="604945"/>
                  <a:pt x="2156254" y="575155"/>
                </a:cubicBezTo>
                <a:cubicBezTo>
                  <a:pt x="2161712" y="566423"/>
                  <a:pt x="2168611" y="558680"/>
                  <a:pt x="2174790" y="550442"/>
                </a:cubicBezTo>
                <a:cubicBezTo>
                  <a:pt x="2176849" y="544264"/>
                  <a:pt x="2178056" y="537732"/>
                  <a:pt x="2180968" y="531907"/>
                </a:cubicBezTo>
                <a:cubicBezTo>
                  <a:pt x="2186338" y="521166"/>
                  <a:pt x="2194884" y="512100"/>
                  <a:pt x="2199503" y="501015"/>
                </a:cubicBezTo>
                <a:cubicBezTo>
                  <a:pt x="2222619" y="445537"/>
                  <a:pt x="2200100" y="473249"/>
                  <a:pt x="2224217" y="433053"/>
                </a:cubicBezTo>
                <a:cubicBezTo>
                  <a:pt x="2231858" y="420318"/>
                  <a:pt x="2240692" y="408339"/>
                  <a:pt x="2248930" y="395982"/>
                </a:cubicBezTo>
                <a:lnTo>
                  <a:pt x="2261287" y="377447"/>
                </a:lnTo>
                <a:cubicBezTo>
                  <a:pt x="2265406" y="350674"/>
                  <a:pt x="2268332" y="323690"/>
                  <a:pt x="2273644" y="297128"/>
                </a:cubicBezTo>
                <a:cubicBezTo>
                  <a:pt x="2277308" y="278810"/>
                  <a:pt x="2289116" y="241471"/>
                  <a:pt x="2298357" y="222988"/>
                </a:cubicBezTo>
                <a:cubicBezTo>
                  <a:pt x="2301678" y="216346"/>
                  <a:pt x="2306595" y="210631"/>
                  <a:pt x="2310714" y="204453"/>
                </a:cubicBezTo>
                <a:cubicBezTo>
                  <a:pt x="2312773" y="179739"/>
                  <a:pt x="2313614" y="154894"/>
                  <a:pt x="2316892" y="130312"/>
                </a:cubicBezTo>
                <a:cubicBezTo>
                  <a:pt x="2318398" y="119014"/>
                  <a:pt x="2330885" y="95012"/>
                  <a:pt x="2335427" y="87064"/>
                </a:cubicBezTo>
                <a:cubicBezTo>
                  <a:pt x="2339111" y="80617"/>
                  <a:pt x="2342533" y="73779"/>
                  <a:pt x="2347784" y="68528"/>
                </a:cubicBezTo>
                <a:cubicBezTo>
                  <a:pt x="2353034" y="63278"/>
                  <a:pt x="2360615" y="60926"/>
                  <a:pt x="2366319" y="56172"/>
                </a:cubicBezTo>
                <a:cubicBezTo>
                  <a:pt x="2373031" y="50578"/>
                  <a:pt x="2377039" y="41545"/>
                  <a:pt x="2384854" y="37637"/>
                </a:cubicBezTo>
                <a:cubicBezTo>
                  <a:pt x="2394247" y="32941"/>
                  <a:pt x="2405615" y="34221"/>
                  <a:pt x="2415746" y="31458"/>
                </a:cubicBezTo>
                <a:cubicBezTo>
                  <a:pt x="2428312" y="28031"/>
                  <a:pt x="2452817" y="19101"/>
                  <a:pt x="2452817" y="19101"/>
                </a:cubicBezTo>
                <a:lnTo>
                  <a:pt x="2576384" y="37637"/>
                </a:lnTo>
                <a:cubicBezTo>
                  <a:pt x="2586753" y="39296"/>
                  <a:pt x="2596775" y="43815"/>
                  <a:pt x="2607276" y="43815"/>
                </a:cubicBezTo>
                <a:cubicBezTo>
                  <a:pt x="2691739" y="43815"/>
                  <a:pt x="2776152" y="39696"/>
                  <a:pt x="2860590" y="37637"/>
                </a:cubicBezTo>
                <a:cubicBezTo>
                  <a:pt x="2870887" y="35577"/>
                  <a:pt x="2881086" y="32943"/>
                  <a:pt x="2891481" y="31458"/>
                </a:cubicBezTo>
                <a:cubicBezTo>
                  <a:pt x="2909943" y="28821"/>
                  <a:pt x="2928565" y="27459"/>
                  <a:pt x="2947087" y="25280"/>
                </a:cubicBezTo>
                <a:lnTo>
                  <a:pt x="2996514" y="19101"/>
                </a:lnTo>
                <a:cubicBezTo>
                  <a:pt x="3002692" y="14982"/>
                  <a:pt x="3007692" y="7748"/>
                  <a:pt x="3015049" y="6745"/>
                </a:cubicBezTo>
                <a:cubicBezTo>
                  <a:pt x="3102199" y="-5139"/>
                  <a:pt x="3141664" y="1181"/>
                  <a:pt x="3225114" y="6745"/>
                </a:cubicBezTo>
                <a:cubicBezTo>
                  <a:pt x="3231292" y="10864"/>
                  <a:pt x="3237008" y="15780"/>
                  <a:pt x="3243649" y="19101"/>
                </a:cubicBezTo>
                <a:cubicBezTo>
                  <a:pt x="3249474" y="22014"/>
                  <a:pt x="3256765" y="21667"/>
                  <a:pt x="3262184" y="25280"/>
                </a:cubicBezTo>
                <a:cubicBezTo>
                  <a:pt x="3269454" y="30127"/>
                  <a:pt x="3274007" y="38221"/>
                  <a:pt x="3280719" y="43815"/>
                </a:cubicBezTo>
                <a:cubicBezTo>
                  <a:pt x="3322249" y="78424"/>
                  <a:pt x="3273596" y="31589"/>
                  <a:pt x="3323968" y="68528"/>
                </a:cubicBezTo>
                <a:cubicBezTo>
                  <a:pt x="3347572" y="85837"/>
                  <a:pt x="3371232" y="103437"/>
                  <a:pt x="3391930" y="124134"/>
                </a:cubicBezTo>
                <a:cubicBezTo>
                  <a:pt x="3400168" y="132372"/>
                  <a:pt x="3407876" y="141175"/>
                  <a:pt x="3416644" y="148847"/>
                </a:cubicBezTo>
                <a:cubicBezTo>
                  <a:pt x="3435092" y="164989"/>
                  <a:pt x="3469716" y="186829"/>
                  <a:pt x="3490784" y="192096"/>
                </a:cubicBezTo>
                <a:cubicBezTo>
                  <a:pt x="3542696" y="205073"/>
                  <a:pt x="3525810" y="202441"/>
                  <a:pt x="3614352" y="204453"/>
                </a:cubicBezTo>
                <a:lnTo>
                  <a:pt x="4059195" y="210631"/>
                </a:lnTo>
                <a:lnTo>
                  <a:pt x="4275438" y="222988"/>
                </a:lnTo>
                <a:cubicBezTo>
                  <a:pt x="4285910" y="223773"/>
                  <a:pt x="4296199" y="226403"/>
                  <a:pt x="4306330" y="229166"/>
                </a:cubicBezTo>
                <a:cubicBezTo>
                  <a:pt x="4318896" y="232593"/>
                  <a:pt x="4343400" y="241523"/>
                  <a:pt x="4343400" y="241523"/>
                </a:cubicBezTo>
                <a:cubicBezTo>
                  <a:pt x="4349579" y="245642"/>
                  <a:pt x="4355294" y="250559"/>
                  <a:pt x="4361936" y="253880"/>
                </a:cubicBezTo>
                <a:cubicBezTo>
                  <a:pt x="4373275" y="259549"/>
                  <a:pt x="4401753" y="264956"/>
                  <a:pt x="4411363" y="266237"/>
                </a:cubicBezTo>
                <a:cubicBezTo>
                  <a:pt x="4559916" y="286045"/>
                  <a:pt x="4407755" y="261517"/>
                  <a:pt x="4510217" y="278593"/>
                </a:cubicBezTo>
                <a:cubicBezTo>
                  <a:pt x="4524157" y="320414"/>
                  <a:pt x="4504514" y="277960"/>
                  <a:pt x="4534930" y="303307"/>
                </a:cubicBezTo>
                <a:cubicBezTo>
                  <a:pt x="4542840" y="309899"/>
                  <a:pt x="4547560" y="319584"/>
                  <a:pt x="4553465" y="328020"/>
                </a:cubicBezTo>
                <a:cubicBezTo>
                  <a:pt x="4561982" y="340187"/>
                  <a:pt x="4578179" y="365091"/>
                  <a:pt x="4578179" y="365091"/>
                </a:cubicBezTo>
                <a:lnTo>
                  <a:pt x="4596714" y="420696"/>
                </a:lnTo>
                <a:cubicBezTo>
                  <a:pt x="4598773" y="426874"/>
                  <a:pt x="4598287" y="434626"/>
                  <a:pt x="4602892" y="439231"/>
                </a:cubicBezTo>
                <a:cubicBezTo>
                  <a:pt x="4609070" y="445409"/>
                  <a:pt x="4615833" y="451054"/>
                  <a:pt x="4621427" y="457766"/>
                </a:cubicBezTo>
                <a:cubicBezTo>
                  <a:pt x="4635244" y="474346"/>
                  <a:pt x="4628628" y="480420"/>
                  <a:pt x="4652319" y="482480"/>
                </a:cubicBezTo>
                <a:cubicBezTo>
                  <a:pt x="4693405" y="486053"/>
                  <a:pt x="4734698" y="486599"/>
                  <a:pt x="4775887" y="488658"/>
                </a:cubicBezTo>
                <a:cubicBezTo>
                  <a:pt x="4935783" y="552617"/>
                  <a:pt x="4714936" y="470330"/>
                  <a:pt x="4936525" y="525728"/>
                </a:cubicBezTo>
                <a:cubicBezTo>
                  <a:pt x="4946515" y="528225"/>
                  <a:pt x="4952859" y="538279"/>
                  <a:pt x="4961238" y="544264"/>
                </a:cubicBezTo>
                <a:cubicBezTo>
                  <a:pt x="4982195" y="559233"/>
                  <a:pt x="4975358" y="555148"/>
                  <a:pt x="4998309" y="562799"/>
                </a:cubicBezTo>
                <a:cubicBezTo>
                  <a:pt x="5014785" y="575156"/>
                  <a:pt x="5029316" y="590659"/>
                  <a:pt x="5047736" y="599869"/>
                </a:cubicBezTo>
                <a:cubicBezTo>
                  <a:pt x="5055974" y="603988"/>
                  <a:pt x="5064639" y="607345"/>
                  <a:pt x="5072449" y="612226"/>
                </a:cubicBezTo>
                <a:cubicBezTo>
                  <a:pt x="5081181" y="617684"/>
                  <a:pt x="5088431" y="625303"/>
                  <a:pt x="5097163" y="630761"/>
                </a:cubicBezTo>
                <a:cubicBezTo>
                  <a:pt x="5114616" y="641669"/>
                  <a:pt x="5122391" y="643290"/>
                  <a:pt x="5140411" y="649296"/>
                </a:cubicBezTo>
                <a:cubicBezTo>
                  <a:pt x="5146589" y="657534"/>
                  <a:pt x="5151665" y="666728"/>
                  <a:pt x="5158946" y="674009"/>
                </a:cubicBezTo>
                <a:cubicBezTo>
                  <a:pt x="5174989" y="690052"/>
                  <a:pt x="5188794" y="695112"/>
                  <a:pt x="5208373" y="704901"/>
                </a:cubicBezTo>
                <a:cubicBezTo>
                  <a:pt x="5212492" y="711080"/>
                  <a:pt x="5215479" y="718186"/>
                  <a:pt x="5220730" y="723437"/>
                </a:cubicBezTo>
                <a:cubicBezTo>
                  <a:pt x="5228183" y="730890"/>
                  <a:pt x="5241874" y="737097"/>
                  <a:pt x="5251622" y="7419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3027481" y="3719384"/>
            <a:ext cx="5511038" cy="2335427"/>
          </a:xfrm>
          <a:custGeom>
            <a:avLst/>
            <a:gdLst>
              <a:gd name="connsiteX0" fmla="*/ 18460 w 5511038"/>
              <a:gd name="connsiteY0" fmla="*/ 2335427 h 2335427"/>
              <a:gd name="connsiteX1" fmla="*/ 12281 w 5511038"/>
              <a:gd name="connsiteY1" fmla="*/ 2143897 h 2335427"/>
              <a:gd name="connsiteX2" fmla="*/ 30816 w 5511038"/>
              <a:gd name="connsiteY2" fmla="*/ 2001794 h 2335427"/>
              <a:gd name="connsiteX3" fmla="*/ 61708 w 5511038"/>
              <a:gd name="connsiteY3" fmla="*/ 1946189 h 2335427"/>
              <a:gd name="connsiteX4" fmla="*/ 86422 w 5511038"/>
              <a:gd name="connsiteY4" fmla="*/ 1890584 h 2335427"/>
              <a:gd name="connsiteX5" fmla="*/ 148205 w 5511038"/>
              <a:gd name="connsiteY5" fmla="*/ 1779373 h 2335427"/>
              <a:gd name="connsiteX6" fmla="*/ 203811 w 5511038"/>
              <a:gd name="connsiteY6" fmla="*/ 1668162 h 2335427"/>
              <a:gd name="connsiteX7" fmla="*/ 228524 w 5511038"/>
              <a:gd name="connsiteY7" fmla="*/ 1587843 h 2335427"/>
              <a:gd name="connsiteX8" fmla="*/ 240881 w 5511038"/>
              <a:gd name="connsiteY8" fmla="*/ 1550773 h 2335427"/>
              <a:gd name="connsiteX9" fmla="*/ 271773 w 5511038"/>
              <a:gd name="connsiteY9" fmla="*/ 1476632 h 2335427"/>
              <a:gd name="connsiteX10" fmla="*/ 290308 w 5511038"/>
              <a:gd name="connsiteY10" fmla="*/ 1458097 h 2335427"/>
              <a:gd name="connsiteX11" fmla="*/ 302665 w 5511038"/>
              <a:gd name="connsiteY11" fmla="*/ 1421027 h 2335427"/>
              <a:gd name="connsiteX12" fmla="*/ 401519 w 5511038"/>
              <a:gd name="connsiteY12" fmla="*/ 1315994 h 2335427"/>
              <a:gd name="connsiteX13" fmla="*/ 407697 w 5511038"/>
              <a:gd name="connsiteY13" fmla="*/ 1297459 h 2335427"/>
              <a:gd name="connsiteX14" fmla="*/ 420054 w 5511038"/>
              <a:gd name="connsiteY14" fmla="*/ 1278924 h 2335427"/>
              <a:gd name="connsiteX15" fmla="*/ 426233 w 5511038"/>
              <a:gd name="connsiteY15" fmla="*/ 1149178 h 2335427"/>
              <a:gd name="connsiteX16" fmla="*/ 444768 w 5511038"/>
              <a:gd name="connsiteY16" fmla="*/ 1130643 h 2335427"/>
              <a:gd name="connsiteX17" fmla="*/ 475660 w 5511038"/>
              <a:gd name="connsiteY17" fmla="*/ 1099751 h 2335427"/>
              <a:gd name="connsiteX18" fmla="*/ 488016 w 5511038"/>
              <a:gd name="connsiteY18" fmla="*/ 1075038 h 2335427"/>
              <a:gd name="connsiteX19" fmla="*/ 531265 w 5511038"/>
              <a:gd name="connsiteY19" fmla="*/ 1013254 h 2335427"/>
              <a:gd name="connsiteX20" fmla="*/ 543622 w 5511038"/>
              <a:gd name="connsiteY20" fmla="*/ 994719 h 2335427"/>
              <a:gd name="connsiteX21" fmla="*/ 549800 w 5511038"/>
              <a:gd name="connsiteY21" fmla="*/ 976184 h 2335427"/>
              <a:gd name="connsiteX22" fmla="*/ 593049 w 5511038"/>
              <a:gd name="connsiteY22" fmla="*/ 902043 h 2335427"/>
              <a:gd name="connsiteX23" fmla="*/ 611584 w 5511038"/>
              <a:gd name="connsiteY23" fmla="*/ 883508 h 2335427"/>
              <a:gd name="connsiteX24" fmla="*/ 623941 w 5511038"/>
              <a:gd name="connsiteY24" fmla="*/ 864973 h 2335427"/>
              <a:gd name="connsiteX25" fmla="*/ 642476 w 5511038"/>
              <a:gd name="connsiteY25" fmla="*/ 852616 h 2335427"/>
              <a:gd name="connsiteX26" fmla="*/ 661011 w 5511038"/>
              <a:gd name="connsiteY26" fmla="*/ 834081 h 2335427"/>
              <a:gd name="connsiteX27" fmla="*/ 667189 w 5511038"/>
              <a:gd name="connsiteY27" fmla="*/ 809367 h 2335427"/>
              <a:gd name="connsiteX28" fmla="*/ 685724 w 5511038"/>
              <a:gd name="connsiteY28" fmla="*/ 784654 h 2335427"/>
              <a:gd name="connsiteX29" fmla="*/ 698081 w 5511038"/>
              <a:gd name="connsiteY29" fmla="*/ 766119 h 2335427"/>
              <a:gd name="connsiteX30" fmla="*/ 710438 w 5511038"/>
              <a:gd name="connsiteY30" fmla="*/ 741405 h 2335427"/>
              <a:gd name="connsiteX31" fmla="*/ 722795 w 5511038"/>
              <a:gd name="connsiteY31" fmla="*/ 710513 h 2335427"/>
              <a:gd name="connsiteX32" fmla="*/ 741330 w 5511038"/>
              <a:gd name="connsiteY32" fmla="*/ 691978 h 2335427"/>
              <a:gd name="connsiteX33" fmla="*/ 772222 w 5511038"/>
              <a:gd name="connsiteY33" fmla="*/ 636373 h 2335427"/>
              <a:gd name="connsiteX34" fmla="*/ 815470 w 5511038"/>
              <a:gd name="connsiteY34" fmla="*/ 611659 h 2335427"/>
              <a:gd name="connsiteX35" fmla="*/ 846362 w 5511038"/>
              <a:gd name="connsiteY35" fmla="*/ 593124 h 2335427"/>
              <a:gd name="connsiteX36" fmla="*/ 895789 w 5511038"/>
              <a:gd name="connsiteY36" fmla="*/ 556054 h 2335427"/>
              <a:gd name="connsiteX37" fmla="*/ 908146 w 5511038"/>
              <a:gd name="connsiteY37" fmla="*/ 537519 h 2335427"/>
              <a:gd name="connsiteX38" fmla="*/ 957573 w 5511038"/>
              <a:gd name="connsiteY38" fmla="*/ 525162 h 2335427"/>
              <a:gd name="connsiteX39" fmla="*/ 1025535 w 5511038"/>
              <a:gd name="connsiteY39" fmla="*/ 512805 h 2335427"/>
              <a:gd name="connsiteX40" fmla="*/ 1050249 w 5511038"/>
              <a:gd name="connsiteY40" fmla="*/ 506627 h 2335427"/>
              <a:gd name="connsiteX41" fmla="*/ 1130568 w 5511038"/>
              <a:gd name="connsiteY41" fmla="*/ 463378 h 2335427"/>
              <a:gd name="connsiteX42" fmla="*/ 1179995 w 5511038"/>
              <a:gd name="connsiteY42" fmla="*/ 438665 h 2335427"/>
              <a:gd name="connsiteX43" fmla="*/ 1217065 w 5511038"/>
              <a:gd name="connsiteY43" fmla="*/ 426308 h 2335427"/>
              <a:gd name="connsiteX44" fmla="*/ 1235600 w 5511038"/>
              <a:gd name="connsiteY44" fmla="*/ 407773 h 2335427"/>
              <a:gd name="connsiteX45" fmla="*/ 1254135 w 5511038"/>
              <a:gd name="connsiteY45" fmla="*/ 401594 h 2335427"/>
              <a:gd name="connsiteX46" fmla="*/ 1303562 w 5511038"/>
              <a:gd name="connsiteY46" fmla="*/ 389238 h 2335427"/>
              <a:gd name="connsiteX47" fmla="*/ 1322097 w 5511038"/>
              <a:gd name="connsiteY47" fmla="*/ 376881 h 2335427"/>
              <a:gd name="connsiteX48" fmla="*/ 1359168 w 5511038"/>
              <a:gd name="connsiteY48" fmla="*/ 364524 h 2335427"/>
              <a:gd name="connsiteX49" fmla="*/ 1371524 w 5511038"/>
              <a:gd name="connsiteY49" fmla="*/ 345989 h 2335427"/>
              <a:gd name="connsiteX50" fmla="*/ 1390060 w 5511038"/>
              <a:gd name="connsiteY50" fmla="*/ 339811 h 2335427"/>
              <a:gd name="connsiteX51" fmla="*/ 1439487 w 5511038"/>
              <a:gd name="connsiteY51" fmla="*/ 327454 h 2335427"/>
              <a:gd name="connsiteX52" fmla="*/ 1643373 w 5511038"/>
              <a:gd name="connsiteY52" fmla="*/ 315097 h 2335427"/>
              <a:gd name="connsiteX53" fmla="*/ 1834903 w 5511038"/>
              <a:gd name="connsiteY53" fmla="*/ 296562 h 2335427"/>
              <a:gd name="connsiteX54" fmla="*/ 1853438 w 5511038"/>
              <a:gd name="connsiteY54" fmla="*/ 290384 h 2335427"/>
              <a:gd name="connsiteX55" fmla="*/ 1896687 w 5511038"/>
              <a:gd name="connsiteY55" fmla="*/ 278027 h 2335427"/>
              <a:gd name="connsiteX56" fmla="*/ 2057324 w 5511038"/>
              <a:gd name="connsiteY56" fmla="*/ 278027 h 2335427"/>
              <a:gd name="connsiteX57" fmla="*/ 2112930 w 5511038"/>
              <a:gd name="connsiteY57" fmla="*/ 247135 h 2335427"/>
              <a:gd name="connsiteX58" fmla="*/ 2168535 w 5511038"/>
              <a:gd name="connsiteY58" fmla="*/ 234778 h 2335427"/>
              <a:gd name="connsiteX59" fmla="*/ 2211784 w 5511038"/>
              <a:gd name="connsiteY59" fmla="*/ 210065 h 2335427"/>
              <a:gd name="connsiteX60" fmla="*/ 2230319 w 5511038"/>
              <a:gd name="connsiteY60" fmla="*/ 203886 h 2335427"/>
              <a:gd name="connsiteX61" fmla="*/ 2279746 w 5511038"/>
              <a:gd name="connsiteY61" fmla="*/ 179173 h 2335427"/>
              <a:gd name="connsiteX62" fmla="*/ 2298281 w 5511038"/>
              <a:gd name="connsiteY62" fmla="*/ 166816 h 2335427"/>
              <a:gd name="connsiteX63" fmla="*/ 2341530 w 5511038"/>
              <a:gd name="connsiteY63" fmla="*/ 160638 h 2335427"/>
              <a:gd name="connsiteX64" fmla="*/ 2397135 w 5511038"/>
              <a:gd name="connsiteY64" fmla="*/ 117389 h 2335427"/>
              <a:gd name="connsiteX65" fmla="*/ 2471276 w 5511038"/>
              <a:gd name="connsiteY65" fmla="*/ 43248 h 2335427"/>
              <a:gd name="connsiteX66" fmla="*/ 2508346 w 5511038"/>
              <a:gd name="connsiteY66" fmla="*/ 12357 h 2335427"/>
              <a:gd name="connsiteX67" fmla="*/ 2557773 w 5511038"/>
              <a:gd name="connsiteY67" fmla="*/ 0 h 2335427"/>
              <a:gd name="connsiteX68" fmla="*/ 2786373 w 5511038"/>
              <a:gd name="connsiteY68" fmla="*/ 18535 h 2335427"/>
              <a:gd name="connsiteX69" fmla="*/ 2804908 w 5511038"/>
              <a:gd name="connsiteY69" fmla="*/ 24713 h 2335427"/>
              <a:gd name="connsiteX70" fmla="*/ 2829622 w 5511038"/>
              <a:gd name="connsiteY70" fmla="*/ 43248 h 2335427"/>
              <a:gd name="connsiteX71" fmla="*/ 2854335 w 5511038"/>
              <a:gd name="connsiteY71" fmla="*/ 49427 h 2335427"/>
              <a:gd name="connsiteX72" fmla="*/ 2872870 w 5511038"/>
              <a:gd name="connsiteY72" fmla="*/ 55605 h 2335427"/>
              <a:gd name="connsiteX73" fmla="*/ 3348605 w 5511038"/>
              <a:gd name="connsiteY73" fmla="*/ 55605 h 2335427"/>
              <a:gd name="connsiteX74" fmla="*/ 3416568 w 5511038"/>
              <a:gd name="connsiteY74" fmla="*/ 74140 h 2335427"/>
              <a:gd name="connsiteX75" fmla="*/ 3515422 w 5511038"/>
              <a:gd name="connsiteY75" fmla="*/ 67962 h 2335427"/>
              <a:gd name="connsiteX76" fmla="*/ 3546314 w 5511038"/>
              <a:gd name="connsiteY76" fmla="*/ 55605 h 2335427"/>
              <a:gd name="connsiteX77" fmla="*/ 3577205 w 5511038"/>
              <a:gd name="connsiteY77" fmla="*/ 49427 h 2335427"/>
              <a:gd name="connsiteX78" fmla="*/ 4065297 w 5511038"/>
              <a:gd name="connsiteY78" fmla="*/ 61784 h 2335427"/>
              <a:gd name="connsiteX79" fmla="*/ 4287719 w 5511038"/>
              <a:gd name="connsiteY79" fmla="*/ 67962 h 2335427"/>
              <a:gd name="connsiteX80" fmla="*/ 4442178 w 5511038"/>
              <a:gd name="connsiteY80" fmla="*/ 61784 h 2335427"/>
              <a:gd name="connsiteX81" fmla="*/ 4460714 w 5511038"/>
              <a:gd name="connsiteY81" fmla="*/ 55605 h 2335427"/>
              <a:gd name="connsiteX82" fmla="*/ 4516319 w 5511038"/>
              <a:gd name="connsiteY82" fmla="*/ 49427 h 2335427"/>
              <a:gd name="connsiteX83" fmla="*/ 4744919 w 5511038"/>
              <a:gd name="connsiteY83" fmla="*/ 55605 h 2335427"/>
              <a:gd name="connsiteX84" fmla="*/ 4763454 w 5511038"/>
              <a:gd name="connsiteY84" fmla="*/ 67962 h 2335427"/>
              <a:gd name="connsiteX85" fmla="*/ 4843773 w 5511038"/>
              <a:gd name="connsiteY85" fmla="*/ 86497 h 2335427"/>
              <a:gd name="connsiteX86" fmla="*/ 5004411 w 5511038"/>
              <a:gd name="connsiteY86" fmla="*/ 80319 h 2335427"/>
              <a:gd name="connsiteX87" fmla="*/ 5041481 w 5511038"/>
              <a:gd name="connsiteY87" fmla="*/ 67962 h 2335427"/>
              <a:gd name="connsiteX88" fmla="*/ 5103265 w 5511038"/>
              <a:gd name="connsiteY88" fmla="*/ 55605 h 2335427"/>
              <a:gd name="connsiteX89" fmla="*/ 5214476 w 5511038"/>
              <a:gd name="connsiteY89" fmla="*/ 49427 h 2335427"/>
              <a:gd name="connsiteX90" fmla="*/ 5362757 w 5511038"/>
              <a:gd name="connsiteY90" fmla="*/ 37070 h 2335427"/>
              <a:gd name="connsiteX91" fmla="*/ 5449254 w 5511038"/>
              <a:gd name="connsiteY91" fmla="*/ 30892 h 2335427"/>
              <a:gd name="connsiteX92" fmla="*/ 5511038 w 5511038"/>
              <a:gd name="connsiteY92" fmla="*/ 18535 h 233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511038" h="2335427">
                <a:moveTo>
                  <a:pt x="18460" y="2335427"/>
                </a:moveTo>
                <a:cubicBezTo>
                  <a:pt x="-13434" y="2255694"/>
                  <a:pt x="3915" y="2311213"/>
                  <a:pt x="12281" y="2143897"/>
                </a:cubicBezTo>
                <a:cubicBezTo>
                  <a:pt x="15355" y="2082428"/>
                  <a:pt x="15118" y="2056737"/>
                  <a:pt x="30816" y="2001794"/>
                </a:cubicBezTo>
                <a:cubicBezTo>
                  <a:pt x="45796" y="1949361"/>
                  <a:pt x="37633" y="1990898"/>
                  <a:pt x="61708" y="1946189"/>
                </a:cubicBezTo>
                <a:cubicBezTo>
                  <a:pt x="71324" y="1928330"/>
                  <a:pt x="77085" y="1908591"/>
                  <a:pt x="86422" y="1890584"/>
                </a:cubicBezTo>
                <a:cubicBezTo>
                  <a:pt x="105943" y="1852937"/>
                  <a:pt x="127611" y="1816443"/>
                  <a:pt x="148205" y="1779373"/>
                </a:cubicBezTo>
                <a:cubicBezTo>
                  <a:pt x="174430" y="1732168"/>
                  <a:pt x="184373" y="1718146"/>
                  <a:pt x="203811" y="1668162"/>
                </a:cubicBezTo>
                <a:cubicBezTo>
                  <a:pt x="235079" y="1587759"/>
                  <a:pt x="213241" y="1638788"/>
                  <a:pt x="228524" y="1587843"/>
                </a:cubicBezTo>
                <a:cubicBezTo>
                  <a:pt x="232267" y="1575367"/>
                  <a:pt x="237138" y="1563249"/>
                  <a:pt x="240881" y="1550773"/>
                </a:cubicBezTo>
                <a:cubicBezTo>
                  <a:pt x="248936" y="1523924"/>
                  <a:pt x="248885" y="1499520"/>
                  <a:pt x="271773" y="1476632"/>
                </a:cubicBezTo>
                <a:lnTo>
                  <a:pt x="290308" y="1458097"/>
                </a:lnTo>
                <a:cubicBezTo>
                  <a:pt x="294427" y="1445740"/>
                  <a:pt x="294134" y="1430870"/>
                  <a:pt x="302665" y="1421027"/>
                </a:cubicBezTo>
                <a:cubicBezTo>
                  <a:pt x="387847" y="1322740"/>
                  <a:pt x="348971" y="1351027"/>
                  <a:pt x="401519" y="1315994"/>
                </a:cubicBezTo>
                <a:cubicBezTo>
                  <a:pt x="403578" y="1309816"/>
                  <a:pt x="404785" y="1303284"/>
                  <a:pt x="407697" y="1297459"/>
                </a:cubicBezTo>
                <a:cubicBezTo>
                  <a:pt x="411018" y="1290817"/>
                  <a:pt x="419133" y="1286292"/>
                  <a:pt x="420054" y="1278924"/>
                </a:cubicBezTo>
                <a:cubicBezTo>
                  <a:pt x="425425" y="1235961"/>
                  <a:pt x="419115" y="1191887"/>
                  <a:pt x="426233" y="1149178"/>
                </a:cubicBezTo>
                <a:cubicBezTo>
                  <a:pt x="427669" y="1140559"/>
                  <a:pt x="439174" y="1137355"/>
                  <a:pt x="444768" y="1130643"/>
                </a:cubicBezTo>
                <a:cubicBezTo>
                  <a:pt x="470511" y="1099751"/>
                  <a:pt x="441677" y="1122406"/>
                  <a:pt x="475660" y="1099751"/>
                </a:cubicBezTo>
                <a:cubicBezTo>
                  <a:pt x="479779" y="1091513"/>
                  <a:pt x="483278" y="1082935"/>
                  <a:pt x="488016" y="1075038"/>
                </a:cubicBezTo>
                <a:cubicBezTo>
                  <a:pt x="509320" y="1039531"/>
                  <a:pt x="510144" y="1042823"/>
                  <a:pt x="531265" y="1013254"/>
                </a:cubicBezTo>
                <a:cubicBezTo>
                  <a:pt x="535581" y="1007212"/>
                  <a:pt x="539503" y="1000897"/>
                  <a:pt x="543622" y="994719"/>
                </a:cubicBezTo>
                <a:cubicBezTo>
                  <a:pt x="545681" y="988541"/>
                  <a:pt x="547105" y="982113"/>
                  <a:pt x="549800" y="976184"/>
                </a:cubicBezTo>
                <a:cubicBezTo>
                  <a:pt x="564906" y="942951"/>
                  <a:pt x="571407" y="927292"/>
                  <a:pt x="593049" y="902043"/>
                </a:cubicBezTo>
                <a:cubicBezTo>
                  <a:pt x="598735" y="895409"/>
                  <a:pt x="605990" y="890220"/>
                  <a:pt x="611584" y="883508"/>
                </a:cubicBezTo>
                <a:cubicBezTo>
                  <a:pt x="616338" y="877804"/>
                  <a:pt x="618690" y="870224"/>
                  <a:pt x="623941" y="864973"/>
                </a:cubicBezTo>
                <a:cubicBezTo>
                  <a:pt x="629192" y="859722"/>
                  <a:pt x="636772" y="857370"/>
                  <a:pt x="642476" y="852616"/>
                </a:cubicBezTo>
                <a:cubicBezTo>
                  <a:pt x="649188" y="847022"/>
                  <a:pt x="654833" y="840259"/>
                  <a:pt x="661011" y="834081"/>
                </a:cubicBezTo>
                <a:cubicBezTo>
                  <a:pt x="663070" y="825843"/>
                  <a:pt x="663392" y="816962"/>
                  <a:pt x="667189" y="809367"/>
                </a:cubicBezTo>
                <a:cubicBezTo>
                  <a:pt x="671794" y="800157"/>
                  <a:pt x="679739" y="793033"/>
                  <a:pt x="685724" y="784654"/>
                </a:cubicBezTo>
                <a:cubicBezTo>
                  <a:pt x="690040" y="778612"/>
                  <a:pt x="694397" y="772566"/>
                  <a:pt x="698081" y="766119"/>
                </a:cubicBezTo>
                <a:cubicBezTo>
                  <a:pt x="702651" y="758122"/>
                  <a:pt x="706697" y="749822"/>
                  <a:pt x="710438" y="741405"/>
                </a:cubicBezTo>
                <a:cubicBezTo>
                  <a:pt x="714942" y="731270"/>
                  <a:pt x="716917" y="719918"/>
                  <a:pt x="722795" y="710513"/>
                </a:cubicBezTo>
                <a:cubicBezTo>
                  <a:pt x="727426" y="703104"/>
                  <a:pt x="735152" y="698156"/>
                  <a:pt x="741330" y="691978"/>
                </a:cubicBezTo>
                <a:cubicBezTo>
                  <a:pt x="747236" y="674259"/>
                  <a:pt x="755225" y="644872"/>
                  <a:pt x="772222" y="636373"/>
                </a:cubicBezTo>
                <a:cubicBezTo>
                  <a:pt x="814414" y="615276"/>
                  <a:pt x="780535" y="633494"/>
                  <a:pt x="815470" y="611659"/>
                </a:cubicBezTo>
                <a:cubicBezTo>
                  <a:pt x="825653" y="605294"/>
                  <a:pt x="836489" y="599959"/>
                  <a:pt x="846362" y="593124"/>
                </a:cubicBezTo>
                <a:cubicBezTo>
                  <a:pt x="863295" y="581401"/>
                  <a:pt x="884365" y="573190"/>
                  <a:pt x="895789" y="556054"/>
                </a:cubicBezTo>
                <a:cubicBezTo>
                  <a:pt x="899908" y="549876"/>
                  <a:pt x="901504" y="540840"/>
                  <a:pt x="908146" y="537519"/>
                </a:cubicBezTo>
                <a:cubicBezTo>
                  <a:pt x="923336" y="529924"/>
                  <a:pt x="941462" y="530532"/>
                  <a:pt x="957573" y="525162"/>
                </a:cubicBezTo>
                <a:cubicBezTo>
                  <a:pt x="997340" y="511907"/>
                  <a:pt x="955675" y="524448"/>
                  <a:pt x="1025535" y="512805"/>
                </a:cubicBezTo>
                <a:cubicBezTo>
                  <a:pt x="1033911" y="511409"/>
                  <a:pt x="1042011" y="508686"/>
                  <a:pt x="1050249" y="506627"/>
                </a:cubicBezTo>
                <a:cubicBezTo>
                  <a:pt x="1154717" y="454393"/>
                  <a:pt x="1012170" y="526524"/>
                  <a:pt x="1130568" y="463378"/>
                </a:cubicBezTo>
                <a:cubicBezTo>
                  <a:pt x="1146821" y="454710"/>
                  <a:pt x="1162520" y="444490"/>
                  <a:pt x="1179995" y="438665"/>
                </a:cubicBezTo>
                <a:lnTo>
                  <a:pt x="1217065" y="426308"/>
                </a:lnTo>
                <a:cubicBezTo>
                  <a:pt x="1223243" y="420130"/>
                  <a:pt x="1228330" y="412620"/>
                  <a:pt x="1235600" y="407773"/>
                </a:cubicBezTo>
                <a:cubicBezTo>
                  <a:pt x="1241019" y="404160"/>
                  <a:pt x="1247817" y="403174"/>
                  <a:pt x="1254135" y="401594"/>
                </a:cubicBezTo>
                <a:lnTo>
                  <a:pt x="1303562" y="389238"/>
                </a:lnTo>
                <a:cubicBezTo>
                  <a:pt x="1309740" y="385119"/>
                  <a:pt x="1315312" y="379897"/>
                  <a:pt x="1322097" y="376881"/>
                </a:cubicBezTo>
                <a:cubicBezTo>
                  <a:pt x="1334000" y="371591"/>
                  <a:pt x="1359168" y="364524"/>
                  <a:pt x="1359168" y="364524"/>
                </a:cubicBezTo>
                <a:cubicBezTo>
                  <a:pt x="1363287" y="358346"/>
                  <a:pt x="1365726" y="350627"/>
                  <a:pt x="1371524" y="345989"/>
                </a:cubicBezTo>
                <a:cubicBezTo>
                  <a:pt x="1376610" y="341921"/>
                  <a:pt x="1383777" y="341525"/>
                  <a:pt x="1390060" y="339811"/>
                </a:cubicBezTo>
                <a:cubicBezTo>
                  <a:pt x="1406444" y="335343"/>
                  <a:pt x="1422522" y="328225"/>
                  <a:pt x="1439487" y="327454"/>
                </a:cubicBezTo>
                <a:cubicBezTo>
                  <a:pt x="1598135" y="320242"/>
                  <a:pt x="1530242" y="325381"/>
                  <a:pt x="1643373" y="315097"/>
                </a:cubicBezTo>
                <a:cubicBezTo>
                  <a:pt x="1729326" y="286445"/>
                  <a:pt x="1667428" y="303261"/>
                  <a:pt x="1834903" y="296562"/>
                </a:cubicBezTo>
                <a:cubicBezTo>
                  <a:pt x="1841081" y="294503"/>
                  <a:pt x="1847176" y="292173"/>
                  <a:pt x="1853438" y="290384"/>
                </a:cubicBezTo>
                <a:cubicBezTo>
                  <a:pt x="1907752" y="274865"/>
                  <a:pt x="1852238" y="292842"/>
                  <a:pt x="1896687" y="278027"/>
                </a:cubicBezTo>
                <a:cubicBezTo>
                  <a:pt x="1978277" y="284303"/>
                  <a:pt x="1975734" y="288226"/>
                  <a:pt x="2057324" y="278027"/>
                </a:cubicBezTo>
                <a:cubicBezTo>
                  <a:pt x="2115267" y="270784"/>
                  <a:pt x="2012709" y="267178"/>
                  <a:pt x="2112930" y="247135"/>
                </a:cubicBezTo>
                <a:cubicBezTo>
                  <a:pt x="2121327" y="245456"/>
                  <a:pt x="2158557" y="238520"/>
                  <a:pt x="2168535" y="234778"/>
                </a:cubicBezTo>
                <a:cubicBezTo>
                  <a:pt x="2211861" y="218530"/>
                  <a:pt x="2175935" y="227990"/>
                  <a:pt x="2211784" y="210065"/>
                </a:cubicBezTo>
                <a:cubicBezTo>
                  <a:pt x="2217609" y="207152"/>
                  <a:pt x="2224141" y="205946"/>
                  <a:pt x="2230319" y="203886"/>
                </a:cubicBezTo>
                <a:cubicBezTo>
                  <a:pt x="2285210" y="162719"/>
                  <a:pt x="2225761" y="202310"/>
                  <a:pt x="2279746" y="179173"/>
                </a:cubicBezTo>
                <a:cubicBezTo>
                  <a:pt x="2286571" y="176248"/>
                  <a:pt x="2291169" y="168950"/>
                  <a:pt x="2298281" y="166816"/>
                </a:cubicBezTo>
                <a:cubicBezTo>
                  <a:pt x="2312230" y="162631"/>
                  <a:pt x="2327114" y="162697"/>
                  <a:pt x="2341530" y="160638"/>
                </a:cubicBezTo>
                <a:cubicBezTo>
                  <a:pt x="2360065" y="146222"/>
                  <a:pt x="2380531" y="133993"/>
                  <a:pt x="2397135" y="117389"/>
                </a:cubicBezTo>
                <a:lnTo>
                  <a:pt x="2471276" y="43248"/>
                </a:lnTo>
                <a:cubicBezTo>
                  <a:pt x="2484941" y="29582"/>
                  <a:pt x="2491141" y="20959"/>
                  <a:pt x="2508346" y="12357"/>
                </a:cubicBezTo>
                <a:cubicBezTo>
                  <a:pt x="2521016" y="6022"/>
                  <a:pt x="2546016" y="2351"/>
                  <a:pt x="2557773" y="0"/>
                </a:cubicBezTo>
                <a:cubicBezTo>
                  <a:pt x="2683731" y="5038"/>
                  <a:pt x="2687437" y="-1252"/>
                  <a:pt x="2786373" y="18535"/>
                </a:cubicBezTo>
                <a:cubicBezTo>
                  <a:pt x="2792759" y="19812"/>
                  <a:pt x="2798730" y="22654"/>
                  <a:pt x="2804908" y="24713"/>
                </a:cubicBezTo>
                <a:cubicBezTo>
                  <a:pt x="2813146" y="30891"/>
                  <a:pt x="2820412" y="38643"/>
                  <a:pt x="2829622" y="43248"/>
                </a:cubicBezTo>
                <a:cubicBezTo>
                  <a:pt x="2837217" y="47045"/>
                  <a:pt x="2846170" y="47094"/>
                  <a:pt x="2854335" y="49427"/>
                </a:cubicBezTo>
                <a:cubicBezTo>
                  <a:pt x="2860597" y="51216"/>
                  <a:pt x="2866692" y="53546"/>
                  <a:pt x="2872870" y="55605"/>
                </a:cubicBezTo>
                <a:cubicBezTo>
                  <a:pt x="2979783" y="53378"/>
                  <a:pt x="3221349" y="42880"/>
                  <a:pt x="3348605" y="55605"/>
                </a:cubicBezTo>
                <a:cubicBezTo>
                  <a:pt x="3371970" y="57941"/>
                  <a:pt x="3393914" y="67962"/>
                  <a:pt x="3416568" y="74140"/>
                </a:cubicBezTo>
                <a:cubicBezTo>
                  <a:pt x="3449519" y="72081"/>
                  <a:pt x="3482738" y="72631"/>
                  <a:pt x="3515422" y="67962"/>
                </a:cubicBezTo>
                <a:cubicBezTo>
                  <a:pt x="3526401" y="66394"/>
                  <a:pt x="3535691" y="58792"/>
                  <a:pt x="3546314" y="55605"/>
                </a:cubicBezTo>
                <a:cubicBezTo>
                  <a:pt x="3556372" y="52588"/>
                  <a:pt x="3566908" y="51486"/>
                  <a:pt x="3577205" y="49427"/>
                </a:cubicBezTo>
                <a:cubicBezTo>
                  <a:pt x="3805195" y="65711"/>
                  <a:pt x="3597971" y="52530"/>
                  <a:pt x="4065297" y="61784"/>
                </a:cubicBezTo>
                <a:lnTo>
                  <a:pt x="4287719" y="67962"/>
                </a:lnTo>
                <a:cubicBezTo>
                  <a:pt x="4339205" y="65903"/>
                  <a:pt x="4390781" y="65455"/>
                  <a:pt x="4442178" y="61784"/>
                </a:cubicBezTo>
                <a:cubicBezTo>
                  <a:pt x="4448674" y="61320"/>
                  <a:pt x="4454290" y="56676"/>
                  <a:pt x="4460714" y="55605"/>
                </a:cubicBezTo>
                <a:cubicBezTo>
                  <a:pt x="4479109" y="52539"/>
                  <a:pt x="4497784" y="51486"/>
                  <a:pt x="4516319" y="49427"/>
                </a:cubicBezTo>
                <a:cubicBezTo>
                  <a:pt x="4592519" y="51486"/>
                  <a:pt x="4668905" y="49904"/>
                  <a:pt x="4744919" y="55605"/>
                </a:cubicBezTo>
                <a:cubicBezTo>
                  <a:pt x="4752324" y="56160"/>
                  <a:pt x="4756669" y="64946"/>
                  <a:pt x="4763454" y="67962"/>
                </a:cubicBezTo>
                <a:cubicBezTo>
                  <a:pt x="4795593" y="82246"/>
                  <a:pt x="4808589" y="81471"/>
                  <a:pt x="4843773" y="86497"/>
                </a:cubicBezTo>
                <a:cubicBezTo>
                  <a:pt x="4897319" y="84438"/>
                  <a:pt x="4951059" y="85321"/>
                  <a:pt x="5004411" y="80319"/>
                </a:cubicBezTo>
                <a:cubicBezTo>
                  <a:pt x="5017379" y="79103"/>
                  <a:pt x="5028709" y="70516"/>
                  <a:pt x="5041481" y="67962"/>
                </a:cubicBezTo>
                <a:cubicBezTo>
                  <a:pt x="5062076" y="63843"/>
                  <a:pt x="5082382" y="57842"/>
                  <a:pt x="5103265" y="55605"/>
                </a:cubicBezTo>
                <a:cubicBezTo>
                  <a:pt x="5140181" y="51650"/>
                  <a:pt x="5177406" y="51486"/>
                  <a:pt x="5214476" y="49427"/>
                </a:cubicBezTo>
                <a:cubicBezTo>
                  <a:pt x="5296050" y="37772"/>
                  <a:pt x="5234501" y="45344"/>
                  <a:pt x="5362757" y="37070"/>
                </a:cubicBezTo>
                <a:lnTo>
                  <a:pt x="5449254" y="30892"/>
                </a:lnTo>
                <a:cubicBezTo>
                  <a:pt x="5506870" y="18088"/>
                  <a:pt x="5485873" y="18535"/>
                  <a:pt x="5511038" y="1853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033584" y="3985054"/>
            <a:ext cx="5455508" cy="2069757"/>
          </a:xfrm>
          <a:custGeom>
            <a:avLst/>
            <a:gdLst>
              <a:gd name="connsiteX0" fmla="*/ 0 w 5455508"/>
              <a:gd name="connsiteY0" fmla="*/ 2069757 h 2069757"/>
              <a:gd name="connsiteX1" fmla="*/ 30892 w 5455508"/>
              <a:gd name="connsiteY1" fmla="*/ 1970903 h 2069757"/>
              <a:gd name="connsiteX2" fmla="*/ 61784 w 5455508"/>
              <a:gd name="connsiteY2" fmla="*/ 1896762 h 2069757"/>
              <a:gd name="connsiteX3" fmla="*/ 80319 w 5455508"/>
              <a:gd name="connsiteY3" fmla="*/ 1865870 h 2069757"/>
              <a:gd name="connsiteX4" fmla="*/ 98854 w 5455508"/>
              <a:gd name="connsiteY4" fmla="*/ 1816443 h 2069757"/>
              <a:gd name="connsiteX5" fmla="*/ 105032 w 5455508"/>
              <a:gd name="connsiteY5" fmla="*/ 1791730 h 2069757"/>
              <a:gd name="connsiteX6" fmla="*/ 123567 w 5455508"/>
              <a:gd name="connsiteY6" fmla="*/ 1773195 h 2069757"/>
              <a:gd name="connsiteX7" fmla="*/ 135924 w 5455508"/>
              <a:gd name="connsiteY7" fmla="*/ 1748481 h 2069757"/>
              <a:gd name="connsiteX8" fmla="*/ 148281 w 5455508"/>
              <a:gd name="connsiteY8" fmla="*/ 1729946 h 2069757"/>
              <a:gd name="connsiteX9" fmla="*/ 154459 w 5455508"/>
              <a:gd name="connsiteY9" fmla="*/ 1705232 h 2069757"/>
              <a:gd name="connsiteX10" fmla="*/ 179173 w 5455508"/>
              <a:gd name="connsiteY10" fmla="*/ 1680519 h 2069757"/>
              <a:gd name="connsiteX11" fmla="*/ 191530 w 5455508"/>
              <a:gd name="connsiteY11" fmla="*/ 1661984 h 2069757"/>
              <a:gd name="connsiteX12" fmla="*/ 228600 w 5455508"/>
              <a:gd name="connsiteY12" fmla="*/ 1624914 h 2069757"/>
              <a:gd name="connsiteX13" fmla="*/ 265670 w 5455508"/>
              <a:gd name="connsiteY13" fmla="*/ 1587843 h 2069757"/>
              <a:gd name="connsiteX14" fmla="*/ 284205 w 5455508"/>
              <a:gd name="connsiteY14" fmla="*/ 1569308 h 2069757"/>
              <a:gd name="connsiteX15" fmla="*/ 333632 w 5455508"/>
              <a:gd name="connsiteY15" fmla="*/ 1544595 h 2069757"/>
              <a:gd name="connsiteX16" fmla="*/ 352167 w 5455508"/>
              <a:gd name="connsiteY16" fmla="*/ 1538416 h 2069757"/>
              <a:gd name="connsiteX17" fmla="*/ 401594 w 5455508"/>
              <a:gd name="connsiteY17" fmla="*/ 1501346 h 2069757"/>
              <a:gd name="connsiteX18" fmla="*/ 475735 w 5455508"/>
              <a:gd name="connsiteY18" fmla="*/ 1470454 h 2069757"/>
              <a:gd name="connsiteX19" fmla="*/ 500448 w 5455508"/>
              <a:gd name="connsiteY19" fmla="*/ 1433384 h 2069757"/>
              <a:gd name="connsiteX20" fmla="*/ 537519 w 5455508"/>
              <a:gd name="connsiteY20" fmla="*/ 1396314 h 2069757"/>
              <a:gd name="connsiteX21" fmla="*/ 556054 w 5455508"/>
              <a:gd name="connsiteY21" fmla="*/ 1371600 h 2069757"/>
              <a:gd name="connsiteX22" fmla="*/ 630194 w 5455508"/>
              <a:gd name="connsiteY22" fmla="*/ 1334530 h 2069757"/>
              <a:gd name="connsiteX23" fmla="*/ 654908 w 5455508"/>
              <a:gd name="connsiteY23" fmla="*/ 1322173 h 2069757"/>
              <a:gd name="connsiteX24" fmla="*/ 698157 w 5455508"/>
              <a:gd name="connsiteY24" fmla="*/ 1297460 h 2069757"/>
              <a:gd name="connsiteX25" fmla="*/ 747584 w 5455508"/>
              <a:gd name="connsiteY25" fmla="*/ 1278924 h 2069757"/>
              <a:gd name="connsiteX26" fmla="*/ 766119 w 5455508"/>
              <a:gd name="connsiteY26" fmla="*/ 1254211 h 2069757"/>
              <a:gd name="connsiteX27" fmla="*/ 790832 w 5455508"/>
              <a:gd name="connsiteY27" fmla="*/ 1241854 h 2069757"/>
              <a:gd name="connsiteX28" fmla="*/ 815546 w 5455508"/>
              <a:gd name="connsiteY28" fmla="*/ 1217141 h 2069757"/>
              <a:gd name="connsiteX29" fmla="*/ 834081 w 5455508"/>
              <a:gd name="connsiteY29" fmla="*/ 1180070 h 2069757"/>
              <a:gd name="connsiteX30" fmla="*/ 858794 w 5455508"/>
              <a:gd name="connsiteY30" fmla="*/ 1161535 h 2069757"/>
              <a:gd name="connsiteX31" fmla="*/ 877330 w 5455508"/>
              <a:gd name="connsiteY31" fmla="*/ 1143000 h 2069757"/>
              <a:gd name="connsiteX32" fmla="*/ 895865 w 5455508"/>
              <a:gd name="connsiteY32" fmla="*/ 1130643 h 2069757"/>
              <a:gd name="connsiteX33" fmla="*/ 932935 w 5455508"/>
              <a:gd name="connsiteY33" fmla="*/ 1118287 h 2069757"/>
              <a:gd name="connsiteX34" fmla="*/ 970005 w 5455508"/>
              <a:gd name="connsiteY34" fmla="*/ 1093573 h 2069757"/>
              <a:gd name="connsiteX35" fmla="*/ 1037967 w 5455508"/>
              <a:gd name="connsiteY35" fmla="*/ 1062681 h 2069757"/>
              <a:gd name="connsiteX36" fmla="*/ 1081216 w 5455508"/>
              <a:gd name="connsiteY36" fmla="*/ 1037968 h 2069757"/>
              <a:gd name="connsiteX37" fmla="*/ 1093573 w 5455508"/>
              <a:gd name="connsiteY37" fmla="*/ 1019432 h 2069757"/>
              <a:gd name="connsiteX38" fmla="*/ 1112108 w 5455508"/>
              <a:gd name="connsiteY38" fmla="*/ 1007076 h 2069757"/>
              <a:gd name="connsiteX39" fmla="*/ 1130643 w 5455508"/>
              <a:gd name="connsiteY39" fmla="*/ 1000897 h 2069757"/>
              <a:gd name="connsiteX40" fmla="*/ 1198605 w 5455508"/>
              <a:gd name="connsiteY40" fmla="*/ 988541 h 2069757"/>
              <a:gd name="connsiteX41" fmla="*/ 1229497 w 5455508"/>
              <a:gd name="connsiteY41" fmla="*/ 982362 h 2069757"/>
              <a:gd name="connsiteX42" fmla="*/ 1278924 w 5455508"/>
              <a:gd name="connsiteY42" fmla="*/ 963827 h 2069757"/>
              <a:gd name="connsiteX43" fmla="*/ 1303638 w 5455508"/>
              <a:gd name="connsiteY43" fmla="*/ 957649 h 2069757"/>
              <a:gd name="connsiteX44" fmla="*/ 1353065 w 5455508"/>
              <a:gd name="connsiteY44" fmla="*/ 939114 h 2069757"/>
              <a:gd name="connsiteX45" fmla="*/ 1402492 w 5455508"/>
              <a:gd name="connsiteY45" fmla="*/ 926757 h 2069757"/>
              <a:gd name="connsiteX46" fmla="*/ 1921475 w 5455508"/>
              <a:gd name="connsiteY46" fmla="*/ 920578 h 2069757"/>
              <a:gd name="connsiteX47" fmla="*/ 1989438 w 5455508"/>
              <a:gd name="connsiteY47" fmla="*/ 908222 h 2069757"/>
              <a:gd name="connsiteX48" fmla="*/ 2069757 w 5455508"/>
              <a:gd name="connsiteY48" fmla="*/ 883508 h 2069757"/>
              <a:gd name="connsiteX49" fmla="*/ 2162432 w 5455508"/>
              <a:gd name="connsiteY49" fmla="*/ 871151 h 2069757"/>
              <a:gd name="connsiteX50" fmla="*/ 2335427 w 5455508"/>
              <a:gd name="connsiteY50" fmla="*/ 877330 h 2069757"/>
              <a:gd name="connsiteX51" fmla="*/ 2360140 w 5455508"/>
              <a:gd name="connsiteY51" fmla="*/ 883508 h 2069757"/>
              <a:gd name="connsiteX52" fmla="*/ 2415746 w 5455508"/>
              <a:gd name="connsiteY52" fmla="*/ 889687 h 2069757"/>
              <a:gd name="connsiteX53" fmla="*/ 2434281 w 5455508"/>
              <a:gd name="connsiteY53" fmla="*/ 895865 h 2069757"/>
              <a:gd name="connsiteX54" fmla="*/ 2761735 w 5455508"/>
              <a:gd name="connsiteY54" fmla="*/ 895865 h 2069757"/>
              <a:gd name="connsiteX55" fmla="*/ 3231292 w 5455508"/>
              <a:gd name="connsiteY55" fmla="*/ 902043 h 2069757"/>
              <a:gd name="connsiteX56" fmla="*/ 3330146 w 5455508"/>
              <a:gd name="connsiteY56" fmla="*/ 889687 h 2069757"/>
              <a:gd name="connsiteX57" fmla="*/ 3348681 w 5455508"/>
              <a:gd name="connsiteY57" fmla="*/ 883508 h 2069757"/>
              <a:gd name="connsiteX58" fmla="*/ 3398108 w 5455508"/>
              <a:gd name="connsiteY58" fmla="*/ 877330 h 2069757"/>
              <a:gd name="connsiteX59" fmla="*/ 3459892 w 5455508"/>
              <a:gd name="connsiteY59" fmla="*/ 846438 h 2069757"/>
              <a:gd name="connsiteX60" fmla="*/ 3484605 w 5455508"/>
              <a:gd name="connsiteY60" fmla="*/ 827903 h 2069757"/>
              <a:gd name="connsiteX61" fmla="*/ 3496962 w 5455508"/>
              <a:gd name="connsiteY61" fmla="*/ 809368 h 2069757"/>
              <a:gd name="connsiteX62" fmla="*/ 3534032 w 5455508"/>
              <a:gd name="connsiteY62" fmla="*/ 784654 h 2069757"/>
              <a:gd name="connsiteX63" fmla="*/ 3540211 w 5455508"/>
              <a:gd name="connsiteY63" fmla="*/ 766119 h 2069757"/>
              <a:gd name="connsiteX64" fmla="*/ 3577281 w 5455508"/>
              <a:gd name="connsiteY64" fmla="*/ 753762 h 2069757"/>
              <a:gd name="connsiteX65" fmla="*/ 3601994 w 5455508"/>
              <a:gd name="connsiteY65" fmla="*/ 741405 h 2069757"/>
              <a:gd name="connsiteX66" fmla="*/ 3651421 w 5455508"/>
              <a:gd name="connsiteY66" fmla="*/ 729049 h 2069757"/>
              <a:gd name="connsiteX67" fmla="*/ 3676135 w 5455508"/>
              <a:gd name="connsiteY67" fmla="*/ 716692 h 2069757"/>
              <a:gd name="connsiteX68" fmla="*/ 3694670 w 5455508"/>
              <a:gd name="connsiteY68" fmla="*/ 698157 h 2069757"/>
              <a:gd name="connsiteX69" fmla="*/ 3731740 w 5455508"/>
              <a:gd name="connsiteY69" fmla="*/ 685800 h 2069757"/>
              <a:gd name="connsiteX70" fmla="*/ 3781167 w 5455508"/>
              <a:gd name="connsiteY70" fmla="*/ 654908 h 2069757"/>
              <a:gd name="connsiteX71" fmla="*/ 3805881 w 5455508"/>
              <a:gd name="connsiteY71" fmla="*/ 642551 h 2069757"/>
              <a:gd name="connsiteX72" fmla="*/ 3824416 w 5455508"/>
              <a:gd name="connsiteY72" fmla="*/ 630195 h 2069757"/>
              <a:gd name="connsiteX73" fmla="*/ 3880021 w 5455508"/>
              <a:gd name="connsiteY73" fmla="*/ 599303 h 2069757"/>
              <a:gd name="connsiteX74" fmla="*/ 3898557 w 5455508"/>
              <a:gd name="connsiteY74" fmla="*/ 586946 h 2069757"/>
              <a:gd name="connsiteX75" fmla="*/ 3960340 w 5455508"/>
              <a:gd name="connsiteY75" fmla="*/ 531341 h 2069757"/>
              <a:gd name="connsiteX76" fmla="*/ 3991232 w 5455508"/>
              <a:gd name="connsiteY76" fmla="*/ 512805 h 2069757"/>
              <a:gd name="connsiteX77" fmla="*/ 4028302 w 5455508"/>
              <a:gd name="connsiteY77" fmla="*/ 506627 h 2069757"/>
              <a:gd name="connsiteX78" fmla="*/ 4040659 w 5455508"/>
              <a:gd name="connsiteY78" fmla="*/ 481914 h 2069757"/>
              <a:gd name="connsiteX79" fmla="*/ 4083908 w 5455508"/>
              <a:gd name="connsiteY79" fmla="*/ 444843 h 2069757"/>
              <a:gd name="connsiteX80" fmla="*/ 4102443 w 5455508"/>
              <a:gd name="connsiteY80" fmla="*/ 420130 h 2069757"/>
              <a:gd name="connsiteX81" fmla="*/ 4133335 w 5455508"/>
              <a:gd name="connsiteY81" fmla="*/ 401595 h 2069757"/>
              <a:gd name="connsiteX82" fmla="*/ 4170405 w 5455508"/>
              <a:gd name="connsiteY82" fmla="*/ 370703 h 2069757"/>
              <a:gd name="connsiteX83" fmla="*/ 4201297 w 5455508"/>
              <a:gd name="connsiteY83" fmla="*/ 358346 h 2069757"/>
              <a:gd name="connsiteX84" fmla="*/ 4244546 w 5455508"/>
              <a:gd name="connsiteY84" fmla="*/ 333632 h 2069757"/>
              <a:gd name="connsiteX85" fmla="*/ 4281616 w 5455508"/>
              <a:gd name="connsiteY85" fmla="*/ 321276 h 2069757"/>
              <a:gd name="connsiteX86" fmla="*/ 4312508 w 5455508"/>
              <a:gd name="connsiteY86" fmla="*/ 308919 h 2069757"/>
              <a:gd name="connsiteX87" fmla="*/ 4331043 w 5455508"/>
              <a:gd name="connsiteY87" fmla="*/ 296562 h 2069757"/>
              <a:gd name="connsiteX88" fmla="*/ 4355757 w 5455508"/>
              <a:gd name="connsiteY88" fmla="*/ 290384 h 2069757"/>
              <a:gd name="connsiteX89" fmla="*/ 4392827 w 5455508"/>
              <a:gd name="connsiteY89" fmla="*/ 265670 h 2069757"/>
              <a:gd name="connsiteX90" fmla="*/ 4417540 w 5455508"/>
              <a:gd name="connsiteY90" fmla="*/ 247135 h 2069757"/>
              <a:gd name="connsiteX91" fmla="*/ 4442254 w 5455508"/>
              <a:gd name="connsiteY91" fmla="*/ 234778 h 2069757"/>
              <a:gd name="connsiteX92" fmla="*/ 4504038 w 5455508"/>
              <a:gd name="connsiteY92" fmla="*/ 179173 h 2069757"/>
              <a:gd name="connsiteX93" fmla="*/ 4547286 w 5455508"/>
              <a:gd name="connsiteY93" fmla="*/ 142103 h 2069757"/>
              <a:gd name="connsiteX94" fmla="*/ 4584357 w 5455508"/>
              <a:gd name="connsiteY94" fmla="*/ 98854 h 2069757"/>
              <a:gd name="connsiteX95" fmla="*/ 4609070 w 5455508"/>
              <a:gd name="connsiteY95" fmla="*/ 86497 h 2069757"/>
              <a:gd name="connsiteX96" fmla="*/ 4652319 w 5455508"/>
              <a:gd name="connsiteY96" fmla="*/ 55605 h 2069757"/>
              <a:gd name="connsiteX97" fmla="*/ 4670854 w 5455508"/>
              <a:gd name="connsiteY97" fmla="*/ 49427 h 2069757"/>
              <a:gd name="connsiteX98" fmla="*/ 4751173 w 5455508"/>
              <a:gd name="connsiteY98" fmla="*/ 37070 h 2069757"/>
              <a:gd name="connsiteX99" fmla="*/ 4812957 w 5455508"/>
              <a:gd name="connsiteY99" fmla="*/ 24714 h 2069757"/>
              <a:gd name="connsiteX100" fmla="*/ 4850027 w 5455508"/>
              <a:gd name="connsiteY100" fmla="*/ 18535 h 2069757"/>
              <a:gd name="connsiteX101" fmla="*/ 4899454 w 5455508"/>
              <a:gd name="connsiteY101" fmla="*/ 6178 h 2069757"/>
              <a:gd name="connsiteX102" fmla="*/ 5004486 w 5455508"/>
              <a:gd name="connsiteY102" fmla="*/ 0 h 2069757"/>
              <a:gd name="connsiteX103" fmla="*/ 5239265 w 5455508"/>
              <a:gd name="connsiteY103" fmla="*/ 6178 h 2069757"/>
              <a:gd name="connsiteX104" fmla="*/ 5276335 w 5455508"/>
              <a:gd name="connsiteY104" fmla="*/ 18535 h 2069757"/>
              <a:gd name="connsiteX105" fmla="*/ 5294870 w 5455508"/>
              <a:gd name="connsiteY105" fmla="*/ 30892 h 2069757"/>
              <a:gd name="connsiteX106" fmla="*/ 5430794 w 5455508"/>
              <a:gd name="connsiteY106" fmla="*/ 49427 h 2069757"/>
              <a:gd name="connsiteX107" fmla="*/ 5455508 w 5455508"/>
              <a:gd name="connsiteY107" fmla="*/ 61784 h 2069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455508" h="2069757">
                <a:moveTo>
                  <a:pt x="0" y="2069757"/>
                </a:moveTo>
                <a:cubicBezTo>
                  <a:pt x="13997" y="2013769"/>
                  <a:pt x="9116" y="2025342"/>
                  <a:pt x="30892" y="1970903"/>
                </a:cubicBezTo>
                <a:cubicBezTo>
                  <a:pt x="40835" y="1946045"/>
                  <a:pt x="48009" y="1919720"/>
                  <a:pt x="61784" y="1896762"/>
                </a:cubicBezTo>
                <a:cubicBezTo>
                  <a:pt x="67962" y="1886465"/>
                  <a:pt x="74949" y="1876611"/>
                  <a:pt x="80319" y="1865870"/>
                </a:cubicBezTo>
                <a:cubicBezTo>
                  <a:pt x="84666" y="1857176"/>
                  <a:pt x="95291" y="1828913"/>
                  <a:pt x="98854" y="1816443"/>
                </a:cubicBezTo>
                <a:cubicBezTo>
                  <a:pt x="101187" y="1808279"/>
                  <a:pt x="100819" y="1799102"/>
                  <a:pt x="105032" y="1791730"/>
                </a:cubicBezTo>
                <a:cubicBezTo>
                  <a:pt x="109367" y="1784144"/>
                  <a:pt x="118488" y="1780305"/>
                  <a:pt x="123567" y="1773195"/>
                </a:cubicBezTo>
                <a:cubicBezTo>
                  <a:pt x="128920" y="1765700"/>
                  <a:pt x="131354" y="1756478"/>
                  <a:pt x="135924" y="1748481"/>
                </a:cubicBezTo>
                <a:cubicBezTo>
                  <a:pt x="139608" y="1742034"/>
                  <a:pt x="144162" y="1736124"/>
                  <a:pt x="148281" y="1729946"/>
                </a:cubicBezTo>
                <a:cubicBezTo>
                  <a:pt x="150340" y="1721708"/>
                  <a:pt x="149959" y="1712433"/>
                  <a:pt x="154459" y="1705232"/>
                </a:cubicBezTo>
                <a:cubicBezTo>
                  <a:pt x="160634" y="1695353"/>
                  <a:pt x="171591" y="1689364"/>
                  <a:pt x="179173" y="1680519"/>
                </a:cubicBezTo>
                <a:cubicBezTo>
                  <a:pt x="184006" y="1674881"/>
                  <a:pt x="186597" y="1667534"/>
                  <a:pt x="191530" y="1661984"/>
                </a:cubicBezTo>
                <a:cubicBezTo>
                  <a:pt x="203140" y="1648923"/>
                  <a:pt x="218115" y="1638894"/>
                  <a:pt x="228600" y="1624914"/>
                </a:cubicBezTo>
                <a:cubicBezTo>
                  <a:pt x="264117" y="1577556"/>
                  <a:pt x="229534" y="1617957"/>
                  <a:pt x="265670" y="1587843"/>
                </a:cubicBezTo>
                <a:cubicBezTo>
                  <a:pt x="272382" y="1582249"/>
                  <a:pt x="276833" y="1573999"/>
                  <a:pt x="284205" y="1569308"/>
                </a:cubicBezTo>
                <a:cubicBezTo>
                  <a:pt x="299746" y="1559419"/>
                  <a:pt x="316157" y="1550421"/>
                  <a:pt x="333632" y="1544595"/>
                </a:cubicBezTo>
                <a:cubicBezTo>
                  <a:pt x="339810" y="1542535"/>
                  <a:pt x="346342" y="1541329"/>
                  <a:pt x="352167" y="1538416"/>
                </a:cubicBezTo>
                <a:cubicBezTo>
                  <a:pt x="372118" y="1528441"/>
                  <a:pt x="381876" y="1513480"/>
                  <a:pt x="401594" y="1501346"/>
                </a:cubicBezTo>
                <a:cubicBezTo>
                  <a:pt x="440610" y="1477335"/>
                  <a:pt x="441451" y="1479024"/>
                  <a:pt x="475735" y="1470454"/>
                </a:cubicBezTo>
                <a:cubicBezTo>
                  <a:pt x="486244" y="1438927"/>
                  <a:pt x="475205" y="1462834"/>
                  <a:pt x="500448" y="1433384"/>
                </a:cubicBezTo>
                <a:cubicBezTo>
                  <a:pt x="531102" y="1397622"/>
                  <a:pt x="504891" y="1418065"/>
                  <a:pt x="537519" y="1396314"/>
                </a:cubicBezTo>
                <a:cubicBezTo>
                  <a:pt x="543697" y="1388076"/>
                  <a:pt x="548013" y="1378033"/>
                  <a:pt x="556054" y="1371600"/>
                </a:cubicBezTo>
                <a:cubicBezTo>
                  <a:pt x="583603" y="1349561"/>
                  <a:pt x="600805" y="1347592"/>
                  <a:pt x="630194" y="1334530"/>
                </a:cubicBezTo>
                <a:cubicBezTo>
                  <a:pt x="638611" y="1330789"/>
                  <a:pt x="646911" y="1326743"/>
                  <a:pt x="654908" y="1322173"/>
                </a:cubicBezTo>
                <a:cubicBezTo>
                  <a:pt x="677728" y="1309133"/>
                  <a:pt x="670992" y="1307647"/>
                  <a:pt x="698157" y="1297460"/>
                </a:cubicBezTo>
                <a:cubicBezTo>
                  <a:pt x="765444" y="1272228"/>
                  <a:pt x="678788" y="1313322"/>
                  <a:pt x="747584" y="1278924"/>
                </a:cubicBezTo>
                <a:cubicBezTo>
                  <a:pt x="753762" y="1270686"/>
                  <a:pt x="758301" y="1260912"/>
                  <a:pt x="766119" y="1254211"/>
                </a:cubicBezTo>
                <a:cubicBezTo>
                  <a:pt x="773112" y="1248217"/>
                  <a:pt x="783464" y="1247380"/>
                  <a:pt x="790832" y="1241854"/>
                </a:cubicBezTo>
                <a:cubicBezTo>
                  <a:pt x="800152" y="1234864"/>
                  <a:pt x="807308" y="1225379"/>
                  <a:pt x="815546" y="1217141"/>
                </a:cubicBezTo>
                <a:cubicBezTo>
                  <a:pt x="820571" y="1202064"/>
                  <a:pt x="822103" y="1192048"/>
                  <a:pt x="834081" y="1180070"/>
                </a:cubicBezTo>
                <a:cubicBezTo>
                  <a:pt x="841362" y="1172789"/>
                  <a:pt x="850976" y="1168236"/>
                  <a:pt x="858794" y="1161535"/>
                </a:cubicBezTo>
                <a:cubicBezTo>
                  <a:pt x="865428" y="1155849"/>
                  <a:pt x="870617" y="1148594"/>
                  <a:pt x="877330" y="1143000"/>
                </a:cubicBezTo>
                <a:cubicBezTo>
                  <a:pt x="883034" y="1138246"/>
                  <a:pt x="889079" y="1133659"/>
                  <a:pt x="895865" y="1130643"/>
                </a:cubicBezTo>
                <a:cubicBezTo>
                  <a:pt x="907767" y="1125353"/>
                  <a:pt x="932935" y="1118287"/>
                  <a:pt x="932935" y="1118287"/>
                </a:cubicBezTo>
                <a:cubicBezTo>
                  <a:pt x="945292" y="1110049"/>
                  <a:pt x="955916" y="1098269"/>
                  <a:pt x="970005" y="1093573"/>
                </a:cubicBezTo>
                <a:cubicBezTo>
                  <a:pt x="996249" y="1084826"/>
                  <a:pt x="1010339" y="1081100"/>
                  <a:pt x="1037967" y="1062681"/>
                </a:cubicBezTo>
                <a:cubicBezTo>
                  <a:pt x="1064165" y="1045215"/>
                  <a:pt x="1049860" y="1053645"/>
                  <a:pt x="1081216" y="1037968"/>
                </a:cubicBezTo>
                <a:cubicBezTo>
                  <a:pt x="1085335" y="1031789"/>
                  <a:pt x="1088322" y="1024683"/>
                  <a:pt x="1093573" y="1019432"/>
                </a:cubicBezTo>
                <a:cubicBezTo>
                  <a:pt x="1098823" y="1014182"/>
                  <a:pt x="1105467" y="1010397"/>
                  <a:pt x="1112108" y="1007076"/>
                </a:cubicBezTo>
                <a:cubicBezTo>
                  <a:pt x="1117933" y="1004163"/>
                  <a:pt x="1124275" y="1002262"/>
                  <a:pt x="1130643" y="1000897"/>
                </a:cubicBezTo>
                <a:cubicBezTo>
                  <a:pt x="1153157" y="996073"/>
                  <a:pt x="1175974" y="992784"/>
                  <a:pt x="1198605" y="988541"/>
                </a:cubicBezTo>
                <a:cubicBezTo>
                  <a:pt x="1208926" y="986606"/>
                  <a:pt x="1219309" y="984909"/>
                  <a:pt x="1229497" y="982362"/>
                </a:cubicBezTo>
                <a:cubicBezTo>
                  <a:pt x="1246859" y="978021"/>
                  <a:pt x="1261900" y="969502"/>
                  <a:pt x="1278924" y="963827"/>
                </a:cubicBezTo>
                <a:cubicBezTo>
                  <a:pt x="1286980" y="961142"/>
                  <a:pt x="1295582" y="960334"/>
                  <a:pt x="1303638" y="957649"/>
                </a:cubicBezTo>
                <a:cubicBezTo>
                  <a:pt x="1320331" y="952085"/>
                  <a:pt x="1336528" y="945127"/>
                  <a:pt x="1353065" y="939114"/>
                </a:cubicBezTo>
                <a:cubicBezTo>
                  <a:pt x="1367004" y="934045"/>
                  <a:pt x="1388688" y="927067"/>
                  <a:pt x="1402492" y="926757"/>
                </a:cubicBezTo>
                <a:cubicBezTo>
                  <a:pt x="1575455" y="922870"/>
                  <a:pt x="1748481" y="922638"/>
                  <a:pt x="1921475" y="920578"/>
                </a:cubicBezTo>
                <a:cubicBezTo>
                  <a:pt x="1931819" y="918854"/>
                  <a:pt x="1977349" y="911676"/>
                  <a:pt x="1989438" y="908222"/>
                </a:cubicBezTo>
                <a:cubicBezTo>
                  <a:pt x="2056871" y="888956"/>
                  <a:pt x="2024449" y="893577"/>
                  <a:pt x="2069757" y="883508"/>
                </a:cubicBezTo>
                <a:cubicBezTo>
                  <a:pt x="2111631" y="874202"/>
                  <a:pt x="2108554" y="876539"/>
                  <a:pt x="2162432" y="871151"/>
                </a:cubicBezTo>
                <a:cubicBezTo>
                  <a:pt x="2220097" y="873211"/>
                  <a:pt x="2277838" y="873731"/>
                  <a:pt x="2335427" y="877330"/>
                </a:cubicBezTo>
                <a:cubicBezTo>
                  <a:pt x="2343902" y="877860"/>
                  <a:pt x="2351748" y="882217"/>
                  <a:pt x="2360140" y="883508"/>
                </a:cubicBezTo>
                <a:cubicBezTo>
                  <a:pt x="2378573" y="886344"/>
                  <a:pt x="2397211" y="887627"/>
                  <a:pt x="2415746" y="889687"/>
                </a:cubicBezTo>
                <a:cubicBezTo>
                  <a:pt x="2421924" y="891746"/>
                  <a:pt x="2427844" y="894875"/>
                  <a:pt x="2434281" y="895865"/>
                </a:cubicBezTo>
                <a:cubicBezTo>
                  <a:pt x="2538623" y="911917"/>
                  <a:pt x="2670461" y="897988"/>
                  <a:pt x="2761735" y="895865"/>
                </a:cubicBezTo>
                <a:cubicBezTo>
                  <a:pt x="3148939" y="909694"/>
                  <a:pt x="2992465" y="913986"/>
                  <a:pt x="3231292" y="902043"/>
                </a:cubicBezTo>
                <a:cubicBezTo>
                  <a:pt x="3292188" y="886820"/>
                  <a:pt x="3212133" y="905422"/>
                  <a:pt x="3330146" y="889687"/>
                </a:cubicBezTo>
                <a:cubicBezTo>
                  <a:pt x="3336601" y="888826"/>
                  <a:pt x="3342273" y="884673"/>
                  <a:pt x="3348681" y="883508"/>
                </a:cubicBezTo>
                <a:cubicBezTo>
                  <a:pt x="3365017" y="880538"/>
                  <a:pt x="3381632" y="879389"/>
                  <a:pt x="3398108" y="877330"/>
                </a:cubicBezTo>
                <a:cubicBezTo>
                  <a:pt x="3442243" y="847906"/>
                  <a:pt x="3420770" y="856218"/>
                  <a:pt x="3459892" y="846438"/>
                </a:cubicBezTo>
                <a:cubicBezTo>
                  <a:pt x="3468130" y="840260"/>
                  <a:pt x="3477324" y="835184"/>
                  <a:pt x="3484605" y="827903"/>
                </a:cubicBezTo>
                <a:cubicBezTo>
                  <a:pt x="3489856" y="822652"/>
                  <a:pt x="3491374" y="814258"/>
                  <a:pt x="3496962" y="809368"/>
                </a:cubicBezTo>
                <a:cubicBezTo>
                  <a:pt x="3508138" y="799589"/>
                  <a:pt x="3534032" y="784654"/>
                  <a:pt x="3534032" y="784654"/>
                </a:cubicBezTo>
                <a:cubicBezTo>
                  <a:pt x="3536092" y="778476"/>
                  <a:pt x="3534911" y="769904"/>
                  <a:pt x="3540211" y="766119"/>
                </a:cubicBezTo>
                <a:cubicBezTo>
                  <a:pt x="3550810" y="758548"/>
                  <a:pt x="3565631" y="759587"/>
                  <a:pt x="3577281" y="753762"/>
                </a:cubicBezTo>
                <a:cubicBezTo>
                  <a:pt x="3585519" y="749643"/>
                  <a:pt x="3593529" y="745033"/>
                  <a:pt x="3601994" y="741405"/>
                </a:cubicBezTo>
                <a:cubicBezTo>
                  <a:pt x="3618614" y="734282"/>
                  <a:pt x="3633295" y="732674"/>
                  <a:pt x="3651421" y="729049"/>
                </a:cubicBezTo>
                <a:cubicBezTo>
                  <a:pt x="3659659" y="724930"/>
                  <a:pt x="3668640" y="722045"/>
                  <a:pt x="3676135" y="716692"/>
                </a:cubicBezTo>
                <a:cubicBezTo>
                  <a:pt x="3683245" y="711613"/>
                  <a:pt x="3687032" y="702400"/>
                  <a:pt x="3694670" y="698157"/>
                </a:cubicBezTo>
                <a:cubicBezTo>
                  <a:pt x="3706056" y="691831"/>
                  <a:pt x="3720090" y="691625"/>
                  <a:pt x="3731740" y="685800"/>
                </a:cubicBezTo>
                <a:cubicBezTo>
                  <a:pt x="3794361" y="654490"/>
                  <a:pt x="3717003" y="695011"/>
                  <a:pt x="3781167" y="654908"/>
                </a:cubicBezTo>
                <a:cubicBezTo>
                  <a:pt x="3788977" y="650027"/>
                  <a:pt x="3797884" y="647121"/>
                  <a:pt x="3805881" y="642551"/>
                </a:cubicBezTo>
                <a:cubicBezTo>
                  <a:pt x="3812328" y="638867"/>
                  <a:pt x="3817969" y="633879"/>
                  <a:pt x="3824416" y="630195"/>
                </a:cubicBezTo>
                <a:cubicBezTo>
                  <a:pt x="3893243" y="590867"/>
                  <a:pt x="3797722" y="650740"/>
                  <a:pt x="3880021" y="599303"/>
                </a:cubicBezTo>
                <a:cubicBezTo>
                  <a:pt x="3886318" y="595367"/>
                  <a:pt x="3893007" y="591879"/>
                  <a:pt x="3898557" y="586946"/>
                </a:cubicBezTo>
                <a:cubicBezTo>
                  <a:pt x="3940464" y="549696"/>
                  <a:pt x="3923088" y="556177"/>
                  <a:pt x="3960340" y="531341"/>
                </a:cubicBezTo>
                <a:cubicBezTo>
                  <a:pt x="3970332" y="524680"/>
                  <a:pt x="3979946" y="516909"/>
                  <a:pt x="3991232" y="512805"/>
                </a:cubicBezTo>
                <a:cubicBezTo>
                  <a:pt x="4003005" y="508524"/>
                  <a:pt x="4015945" y="508686"/>
                  <a:pt x="4028302" y="506627"/>
                </a:cubicBezTo>
                <a:cubicBezTo>
                  <a:pt x="4032421" y="498389"/>
                  <a:pt x="4035306" y="489409"/>
                  <a:pt x="4040659" y="481914"/>
                </a:cubicBezTo>
                <a:cubicBezTo>
                  <a:pt x="4057476" y="458370"/>
                  <a:pt x="4062809" y="465942"/>
                  <a:pt x="4083908" y="444843"/>
                </a:cubicBezTo>
                <a:cubicBezTo>
                  <a:pt x="4091189" y="437562"/>
                  <a:pt x="4094694" y="426911"/>
                  <a:pt x="4102443" y="420130"/>
                </a:cubicBezTo>
                <a:cubicBezTo>
                  <a:pt x="4111480" y="412222"/>
                  <a:pt x="4123728" y="408800"/>
                  <a:pt x="4133335" y="401595"/>
                </a:cubicBezTo>
                <a:cubicBezTo>
                  <a:pt x="4160663" y="381099"/>
                  <a:pt x="4141590" y="385111"/>
                  <a:pt x="4170405" y="370703"/>
                </a:cubicBezTo>
                <a:cubicBezTo>
                  <a:pt x="4180325" y="365743"/>
                  <a:pt x="4191377" y="363306"/>
                  <a:pt x="4201297" y="358346"/>
                </a:cubicBezTo>
                <a:cubicBezTo>
                  <a:pt x="4245876" y="336056"/>
                  <a:pt x="4190391" y="355293"/>
                  <a:pt x="4244546" y="333632"/>
                </a:cubicBezTo>
                <a:cubicBezTo>
                  <a:pt x="4256639" y="328795"/>
                  <a:pt x="4269523" y="326113"/>
                  <a:pt x="4281616" y="321276"/>
                </a:cubicBezTo>
                <a:cubicBezTo>
                  <a:pt x="4291913" y="317157"/>
                  <a:pt x="4302588" y="313879"/>
                  <a:pt x="4312508" y="308919"/>
                </a:cubicBezTo>
                <a:cubicBezTo>
                  <a:pt x="4319150" y="305598"/>
                  <a:pt x="4324218" y="299487"/>
                  <a:pt x="4331043" y="296562"/>
                </a:cubicBezTo>
                <a:cubicBezTo>
                  <a:pt x="4338848" y="293217"/>
                  <a:pt x="4347519" y="292443"/>
                  <a:pt x="4355757" y="290384"/>
                </a:cubicBezTo>
                <a:cubicBezTo>
                  <a:pt x="4368114" y="282146"/>
                  <a:pt x="4380946" y="274581"/>
                  <a:pt x="4392827" y="265670"/>
                </a:cubicBezTo>
                <a:cubicBezTo>
                  <a:pt x="4401065" y="259492"/>
                  <a:pt x="4408808" y="252592"/>
                  <a:pt x="4417540" y="247135"/>
                </a:cubicBezTo>
                <a:cubicBezTo>
                  <a:pt x="4425350" y="242254"/>
                  <a:pt x="4435126" y="240610"/>
                  <a:pt x="4442254" y="234778"/>
                </a:cubicBezTo>
                <a:cubicBezTo>
                  <a:pt x="4548947" y="147484"/>
                  <a:pt x="4447342" y="216969"/>
                  <a:pt x="4504038" y="179173"/>
                </a:cubicBezTo>
                <a:cubicBezTo>
                  <a:pt x="4541228" y="129587"/>
                  <a:pt x="4501620" y="174722"/>
                  <a:pt x="4547286" y="142103"/>
                </a:cubicBezTo>
                <a:cubicBezTo>
                  <a:pt x="4588719" y="112507"/>
                  <a:pt x="4542173" y="135012"/>
                  <a:pt x="4584357" y="98854"/>
                </a:cubicBezTo>
                <a:cubicBezTo>
                  <a:pt x="4591350" y="92860"/>
                  <a:pt x="4601260" y="91378"/>
                  <a:pt x="4609070" y="86497"/>
                </a:cubicBezTo>
                <a:cubicBezTo>
                  <a:pt x="4620255" y="79507"/>
                  <a:pt x="4639256" y="62137"/>
                  <a:pt x="4652319" y="55605"/>
                </a:cubicBezTo>
                <a:cubicBezTo>
                  <a:pt x="4658144" y="52693"/>
                  <a:pt x="4664536" y="51006"/>
                  <a:pt x="4670854" y="49427"/>
                </a:cubicBezTo>
                <a:cubicBezTo>
                  <a:pt x="4708642" y="39981"/>
                  <a:pt x="4706166" y="44571"/>
                  <a:pt x="4751173" y="37070"/>
                </a:cubicBezTo>
                <a:cubicBezTo>
                  <a:pt x="4771890" y="33617"/>
                  <a:pt x="4792240" y="28167"/>
                  <a:pt x="4812957" y="24714"/>
                </a:cubicBezTo>
                <a:cubicBezTo>
                  <a:pt x="4825314" y="22654"/>
                  <a:pt x="4837778" y="21160"/>
                  <a:pt x="4850027" y="18535"/>
                </a:cubicBezTo>
                <a:cubicBezTo>
                  <a:pt x="4866633" y="14976"/>
                  <a:pt x="4882592" y="8201"/>
                  <a:pt x="4899454" y="6178"/>
                </a:cubicBezTo>
                <a:cubicBezTo>
                  <a:pt x="4934275" y="1999"/>
                  <a:pt x="4969475" y="2059"/>
                  <a:pt x="5004486" y="0"/>
                </a:cubicBezTo>
                <a:cubicBezTo>
                  <a:pt x="5082746" y="2059"/>
                  <a:pt x="5161160" y="853"/>
                  <a:pt x="5239265" y="6178"/>
                </a:cubicBezTo>
                <a:cubicBezTo>
                  <a:pt x="5252260" y="7064"/>
                  <a:pt x="5276335" y="18535"/>
                  <a:pt x="5276335" y="18535"/>
                </a:cubicBezTo>
                <a:cubicBezTo>
                  <a:pt x="5282513" y="22654"/>
                  <a:pt x="5288085" y="27876"/>
                  <a:pt x="5294870" y="30892"/>
                </a:cubicBezTo>
                <a:cubicBezTo>
                  <a:pt x="5343366" y="52446"/>
                  <a:pt x="5369370" y="45588"/>
                  <a:pt x="5430794" y="49427"/>
                </a:cubicBezTo>
                <a:cubicBezTo>
                  <a:pt x="5452093" y="56526"/>
                  <a:pt x="5444725" y="50999"/>
                  <a:pt x="5455508" y="6178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58604" y="6227435"/>
                <a:ext cx="338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604" y="6227435"/>
                <a:ext cx="33810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H="1" flipV="1">
            <a:off x="4263078" y="2879125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27657" y="2491210"/>
                <a:ext cx="3460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Suppose they all choose dose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657" y="2491210"/>
                <a:ext cx="3460434" cy="369332"/>
              </a:xfrm>
              <a:prstGeom prst="rect">
                <a:avLst/>
              </a:prstGeom>
              <a:blipFill>
                <a:blip r:embed="rId6"/>
                <a:stretch>
                  <a:fillRect l="-1587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 flipH="1">
            <a:off x="2948464" y="4174012"/>
            <a:ext cx="9653365" cy="4737697"/>
          </a:xfrm>
          <a:prstGeom prst="arc">
            <a:avLst>
              <a:gd name="adj1" fmla="val 16200000"/>
              <a:gd name="adj2" fmla="val 212730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634789" y="4049037"/>
                <a:ext cx="30789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789" y="4049037"/>
                <a:ext cx="3078920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68963" y="2266640"/>
                <a:ext cx="37340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have to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at the dose level (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ATT)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963" y="2266640"/>
                <a:ext cx="3734099" cy="646331"/>
              </a:xfrm>
              <a:prstGeom prst="rect">
                <a:avLst/>
              </a:prstGeom>
              <a:blipFill>
                <a:blip r:embed="rId8"/>
                <a:stretch>
                  <a:fillRect l="-147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 flipH="1">
            <a:off x="8711514" y="2985106"/>
            <a:ext cx="963827" cy="1053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69557" y="256032"/>
                <a:ext cx="11195221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800" b="1" dirty="0" smtClean="0">
                    <a:latin typeface="+mj-lt"/>
                  </a:rPr>
                  <a:t>“Treatment Effect”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4000" i="1">
                            <a:latin typeface="+mj-lt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+mj-lt"/>
                          </a:rPr>
                          <m:t>𝑖</m:t>
                        </m:r>
                        <m:r>
                          <a:rPr lang="en-US" sz="4000" i="1">
                            <a:latin typeface="+mj-lt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+mj-lt"/>
                          </a:rPr>
                        </m:ctrlPr>
                      </m:dPr>
                      <m:e>
                        <m:r>
                          <a:rPr lang="en-US" sz="4000" i="1">
                            <a:latin typeface="+mj-lt"/>
                          </a:rPr>
                          <m:t>𝑑</m:t>
                        </m:r>
                      </m:e>
                    </m:d>
                    <m:r>
                      <a:rPr lang="en-US" sz="4000" i="1">
                        <a:latin typeface="+mj-lt"/>
                      </a:rPr>
                      <m:t>−</m:t>
                    </m:r>
                    <m:sSub>
                      <m:sSubPr>
                        <m:ctrlPr>
                          <a:rPr lang="en-US" sz="4000" i="1">
                            <a:latin typeface="+mj-lt"/>
                          </a:rPr>
                        </m:ctrlPr>
                      </m:sSubPr>
                      <m:e>
                        <m:r>
                          <a:rPr lang="en-US" sz="4000" i="1">
                            <a:latin typeface="+mj-lt"/>
                          </a:rPr>
                          <m:t>𝑌</m:t>
                        </m:r>
                      </m:e>
                      <m:sub>
                        <m:r>
                          <a:rPr lang="en-US" sz="4000" b="0" i="1" smtClean="0">
                            <a:latin typeface="+mj-lt"/>
                          </a:rPr>
                          <m:t>𝑖</m:t>
                        </m:r>
                        <m:r>
                          <a:rPr lang="en-US" sz="4000" i="1">
                            <a:latin typeface="+mj-lt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+mj-lt"/>
                          </a:rPr>
                        </m:ctrlPr>
                      </m:dPr>
                      <m:e>
                        <m:r>
                          <a:rPr lang="en-US" sz="4000" i="1">
                            <a:latin typeface="+mj-lt"/>
                          </a:rPr>
                          <m:t>0</m:t>
                        </m:r>
                      </m:e>
                    </m:d>
                  </m:oMath>
                </a14:m>
                <a:endParaRPr lang="en-US" sz="3800" b="1" dirty="0">
                  <a:latin typeface="+mj-lt"/>
                </a:endParaRPr>
              </a:p>
            </p:txBody>
          </p:sp>
        </mc:Choice>
        <mc:Fallback>
          <p:sp>
            <p:nvSpPr>
              <p:cNvPr id="19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9557" y="256032"/>
                <a:ext cx="11195221" cy="1325563"/>
              </a:xfr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3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557" y="256032"/>
            <a:ext cx="11195221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 smtClean="0">
                <a:latin typeface="+mj-lt"/>
              </a:rPr>
              <a:t>Average Treatment Effects on the Treated: ATT(</a:t>
            </a:r>
            <a:r>
              <a:rPr lang="en-US" sz="3800" b="1" dirty="0" err="1" smtClean="0">
                <a:latin typeface="+mj-lt"/>
              </a:rPr>
              <a:t>d|d</a:t>
            </a:r>
            <a:r>
              <a:rPr lang="en-US" sz="3800" b="1" dirty="0" smtClean="0">
                <a:latin typeface="+mj-lt"/>
              </a:rPr>
              <a:t>)</a:t>
            </a:r>
            <a:endParaRPr lang="en-US" sz="3800" b="1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05896" y="1867454"/>
            <a:ext cx="5943600" cy="4220841"/>
            <a:chOff x="1303223" y="1406278"/>
            <a:chExt cx="5943600" cy="4220841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rc 7"/>
          <p:cNvSpPr/>
          <p:nvPr/>
        </p:nvSpPr>
        <p:spPr>
          <a:xfrm flipH="1">
            <a:off x="2948464" y="4174012"/>
            <a:ext cx="9653365" cy="4737697"/>
          </a:xfrm>
          <a:prstGeom prst="arc">
            <a:avLst>
              <a:gd name="adj1" fmla="val 16200000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720631" y="3816685"/>
                <a:ext cx="30789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31" y="3816685"/>
                <a:ext cx="307892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58604" y="6227435"/>
                <a:ext cx="338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604" y="6227435"/>
                <a:ext cx="33810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1918308" y="4773038"/>
            <a:ext cx="2352637" cy="1309740"/>
            <a:chOff x="1918308" y="4773038"/>
            <a:chExt cx="2352637" cy="130974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4269271" y="4930634"/>
              <a:ext cx="0" cy="1152144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V="1">
              <a:off x="3653725" y="4304189"/>
              <a:ext cx="0" cy="123444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1953669" y="4083059"/>
            <a:ext cx="4901202" cy="2459801"/>
            <a:chOff x="1953669" y="4083059"/>
            <a:chExt cx="4901202" cy="2459801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6660370" y="4237648"/>
              <a:ext cx="0" cy="185623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4854430" y="2430957"/>
              <a:ext cx="0" cy="361188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953669" y="4083059"/>
                  <a:ext cx="9744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669" y="4083059"/>
                  <a:ext cx="97443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20357" y="6235083"/>
                  <a:ext cx="3345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0357" y="6235083"/>
                  <a:ext cx="33451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/>
          <p:cNvGrpSpPr/>
          <p:nvPr/>
        </p:nvGrpSpPr>
        <p:grpSpPr>
          <a:xfrm>
            <a:off x="2440886" y="2230917"/>
            <a:ext cx="7278838" cy="1852141"/>
            <a:chOff x="2440886" y="2230917"/>
            <a:chExt cx="7278838" cy="1852141"/>
          </a:xfrm>
        </p:grpSpPr>
        <p:cxnSp>
          <p:nvCxnSpPr>
            <p:cNvPr id="36" name="Curved Connector 35"/>
            <p:cNvCxnSpPr>
              <a:stCxn id="38" idx="1"/>
              <a:endCxn id="32" idx="0"/>
            </p:cNvCxnSpPr>
            <p:nvPr/>
          </p:nvCxnSpPr>
          <p:spPr>
            <a:xfrm rot="10800000" flipV="1">
              <a:off x="2440886" y="2646415"/>
              <a:ext cx="1510912" cy="1436643"/>
            </a:xfrm>
            <a:prstGeom prst="curvedConnector2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951798" y="2230917"/>
              <a:ext cx="57679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effect of 3 aspirin on the </a:t>
              </a:r>
            </a:p>
            <a:p>
              <a:r>
                <a:rPr lang="en-US" sz="2400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headache of people who actually took 2?</a:t>
              </a:r>
              <a:endParaRPr lang="en-US" sz="2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26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005896" y="1867454"/>
            <a:ext cx="5943600" cy="4220841"/>
            <a:chOff x="1303223" y="1406278"/>
            <a:chExt cx="5943600" cy="4220841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rc 7"/>
          <p:cNvSpPr/>
          <p:nvPr/>
        </p:nvSpPr>
        <p:spPr>
          <a:xfrm flipH="1">
            <a:off x="2948464" y="4174012"/>
            <a:ext cx="9653365" cy="4737697"/>
          </a:xfrm>
          <a:prstGeom prst="arc">
            <a:avLst>
              <a:gd name="adj1" fmla="val 16200000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545076"/>
                <a:ext cx="12397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5937715"/>
                <a:ext cx="334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720631" y="3816685"/>
                <a:ext cx="30789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31" y="3816685"/>
                <a:ext cx="3078920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58604" y="6227435"/>
                <a:ext cx="338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604" y="6227435"/>
                <a:ext cx="33810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1918308" y="4773038"/>
            <a:ext cx="2352637" cy="1309740"/>
            <a:chOff x="1918308" y="4773038"/>
            <a:chExt cx="2352637" cy="130974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4269271" y="4930634"/>
              <a:ext cx="0" cy="1152144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V="1">
              <a:off x="3653725" y="4304189"/>
              <a:ext cx="0" cy="123444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1953669" y="4083059"/>
            <a:ext cx="4901202" cy="2459801"/>
            <a:chOff x="1953669" y="4083059"/>
            <a:chExt cx="4901202" cy="2459801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6660370" y="4237648"/>
              <a:ext cx="0" cy="185623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4854430" y="2430957"/>
              <a:ext cx="0" cy="361188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953669" y="4083059"/>
                  <a:ext cx="9744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3669" y="4083059"/>
                  <a:ext cx="974433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20357" y="6235083"/>
                  <a:ext cx="3345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0357" y="6235083"/>
                  <a:ext cx="334514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Arc 24"/>
          <p:cNvSpPr/>
          <p:nvPr/>
        </p:nvSpPr>
        <p:spPr>
          <a:xfrm flipH="1">
            <a:off x="3010897" y="2535457"/>
            <a:ext cx="9718784" cy="8007652"/>
          </a:xfrm>
          <a:prstGeom prst="arc">
            <a:avLst>
              <a:gd name="adj1" fmla="val 16199999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47009" y="2173528"/>
                <a:ext cx="30753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7009" y="2173528"/>
                <a:ext cx="3075329" cy="307777"/>
              </a:xfrm>
              <a:prstGeom prst="rect">
                <a:avLst/>
              </a:prstGeom>
              <a:blipFill>
                <a:blip r:embed="rId9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871016" y="2514664"/>
            <a:ext cx="4789354" cy="3577627"/>
            <a:chOff x="1871016" y="2514664"/>
            <a:chExt cx="4789354" cy="3577627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6660370" y="2663291"/>
              <a:ext cx="0" cy="34290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V="1">
              <a:off x="4846193" y="850380"/>
              <a:ext cx="0" cy="361188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1954315" y="3706354"/>
            <a:ext cx="2314956" cy="2381600"/>
            <a:chOff x="1954315" y="3706354"/>
            <a:chExt cx="2314956" cy="2381600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4269271" y="3849256"/>
              <a:ext cx="0" cy="22386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V="1">
              <a:off x="3649307" y="3240785"/>
              <a:ext cx="0" cy="123444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954315" y="3706354"/>
                  <a:ext cx="9744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4315" y="3706354"/>
                  <a:ext cx="97443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34505" y="1775134"/>
            <a:ext cx="10755701" cy="1981641"/>
            <a:chOff x="59191" y="2101415"/>
            <a:chExt cx="10755701" cy="1981641"/>
          </a:xfrm>
        </p:grpSpPr>
        <p:cxnSp>
          <p:nvCxnSpPr>
            <p:cNvPr id="45" name="Curved Connector 44"/>
            <p:cNvCxnSpPr/>
            <p:nvPr/>
          </p:nvCxnSpPr>
          <p:spPr>
            <a:xfrm rot="16200000" flipH="1">
              <a:off x="1032868" y="2675037"/>
              <a:ext cx="1542836" cy="127320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9191" y="2101415"/>
              <a:ext cx="1075570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5"/>
                  </a:solidFill>
                  <a:latin typeface="+mj-lt"/>
                  <a:cs typeface="Times New Roman" panose="02020603050405020304" pitchFamily="18" charset="0"/>
                </a:rPr>
                <a:t>What is the effect of 2 aspirin on the headache of people who actually took 3?</a:t>
              </a:r>
              <a:endParaRPr lang="en-US" sz="24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469557" y="256032"/>
            <a:ext cx="11195221" cy="1325563"/>
          </a:xfrm>
        </p:spPr>
        <p:txBody>
          <a:bodyPr>
            <a:normAutofit/>
          </a:bodyPr>
          <a:lstStyle/>
          <a:p>
            <a:pPr algn="ctr"/>
            <a:r>
              <a:rPr lang="en-US" sz="3800" b="1" dirty="0" smtClean="0">
                <a:latin typeface="+mj-lt"/>
              </a:rPr>
              <a:t>Average Treatment Effects on the Treated: ATT(</a:t>
            </a:r>
            <a:r>
              <a:rPr lang="en-US" sz="3800" b="1" dirty="0" err="1" smtClean="0">
                <a:latin typeface="+mj-lt"/>
              </a:rPr>
              <a:t>d|d</a:t>
            </a:r>
            <a:r>
              <a:rPr lang="en-US" sz="3800" b="1" dirty="0" smtClean="0">
                <a:latin typeface="+mj-lt"/>
              </a:rPr>
              <a:t>)</a:t>
            </a:r>
            <a:endParaRPr lang="en-US" sz="3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63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b="50196"/>
          <a:stretch/>
        </p:blipFill>
        <p:spPr>
          <a:xfrm>
            <a:off x="616947" y="3633130"/>
            <a:ext cx="10958106" cy="2381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603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Building Blocks: Slopes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186"/>
                <a:ext cx="10515600" cy="47377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</a:t>
                </a:r>
                <a:r>
                  <a:rPr lang="en-US" dirty="0" smtClean="0"/>
                  <a:t>The effect of one treatment level versus an “adjacent” treatment level: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186"/>
                <a:ext cx="10515600" cy="4737777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297433" y="1272210"/>
            <a:ext cx="6053260" cy="1325563"/>
            <a:chOff x="6297433" y="1272210"/>
            <a:chExt cx="6053260" cy="1325563"/>
          </a:xfrm>
        </p:grpSpPr>
        <p:sp>
          <p:nvSpPr>
            <p:cNvPr id="10" name="Oval 9"/>
            <p:cNvSpPr/>
            <p:nvPr/>
          </p:nvSpPr>
          <p:spPr>
            <a:xfrm>
              <a:off x="6750656" y="1272210"/>
              <a:ext cx="922351" cy="83488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97433" y="2136108"/>
              <a:ext cx="6053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treatment is not the only counterfactual!</a:t>
              </a:r>
              <a:endPara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740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603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Building Blocks: Slopes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186"/>
                <a:ext cx="10515600" cy="47377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</a:t>
                </a:r>
                <a:r>
                  <a:rPr lang="en-US" dirty="0" smtClean="0"/>
                  <a:t>The effect of one treatment level versus an “adjacent” treatment level: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186"/>
                <a:ext cx="10515600" cy="4737777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297433" y="1272210"/>
            <a:ext cx="6053260" cy="1325563"/>
            <a:chOff x="6297433" y="1272210"/>
            <a:chExt cx="6053260" cy="1325563"/>
          </a:xfrm>
        </p:grpSpPr>
        <p:sp>
          <p:nvSpPr>
            <p:cNvPr id="10" name="Oval 9"/>
            <p:cNvSpPr/>
            <p:nvPr/>
          </p:nvSpPr>
          <p:spPr>
            <a:xfrm>
              <a:off x="6750656" y="1272210"/>
              <a:ext cx="922351" cy="83488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97433" y="2136108"/>
              <a:ext cx="6053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treatment is not the only counterfactual!</a:t>
              </a:r>
              <a:endPara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4" y="4429913"/>
            <a:ext cx="11845192" cy="223489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284720" y="4449894"/>
            <a:ext cx="4653280" cy="55898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9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2560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+mj-lt"/>
                <a:cs typeface="Times New Roman" panose="02020603050405020304" pitchFamily="18" charset="0"/>
              </a:rPr>
              <a:t>Big changes for staggered timing…</a:t>
            </a:r>
            <a:r>
              <a:rPr lang="en-US" sz="3600" b="1" dirty="0">
                <a:latin typeface="+mj-lt"/>
                <a:cs typeface="Times New Roman" panose="02020603050405020304" pitchFamily="18" charset="0"/>
              </a:rPr>
              <a:t>w</a:t>
            </a:r>
            <a:r>
              <a:rPr lang="en-US" sz="3600" b="1" dirty="0" smtClean="0">
                <a:latin typeface="+mj-lt"/>
                <a:cs typeface="Times New Roman" panose="02020603050405020304" pitchFamily="18" charset="0"/>
              </a:rPr>
              <a:t>hat about continuous treatments?</a:t>
            </a:r>
            <a:endParaRPr lang="en-US" sz="36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8883" y="1572321"/>
            <a:ext cx="114898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treatment intensity/dose/level is: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endParaRPr lang="en-US" sz="2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Often the only variation</a:t>
            </a:r>
          </a:p>
          <a:p>
            <a:pPr marL="914400" lvl="1" indent="-4572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maybe the “best” variation</a:t>
            </a:r>
            <a:endParaRPr lang="en-US" sz="2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95539" y="2076662"/>
            <a:ext cx="6502606" cy="649760"/>
            <a:chOff x="3095539" y="2076662"/>
            <a:chExt cx="6502606" cy="649760"/>
          </a:xfrm>
        </p:grpSpPr>
        <p:sp>
          <p:nvSpPr>
            <p:cNvPr id="3" name="TextBox 2"/>
            <p:cNvSpPr txBox="1"/>
            <p:nvPr/>
          </p:nvSpPr>
          <p:spPr>
            <a:xfrm>
              <a:off x="6954473" y="2076662"/>
              <a:ext cx="2643672" cy="4308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3/5 of my DD papers!</a:t>
              </a:r>
              <a:endPara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3095539" y="2320069"/>
              <a:ext cx="3858934" cy="406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897463" y="3356769"/>
            <a:ext cx="5977533" cy="769441"/>
            <a:chOff x="4830663" y="2226757"/>
            <a:chExt cx="5977533" cy="769441"/>
          </a:xfrm>
        </p:grpSpPr>
        <p:sp>
          <p:nvSpPr>
            <p:cNvPr id="9" name="TextBox 8"/>
            <p:cNvSpPr txBox="1"/>
            <p:nvPr/>
          </p:nvSpPr>
          <p:spPr>
            <a:xfrm>
              <a:off x="7390443" y="2226757"/>
              <a:ext cx="3417753" cy="7694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Think “near vs. far” instead of “shock vs. no shock”</a:t>
              </a:r>
              <a:endPara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4830663" y="2428565"/>
              <a:ext cx="2567029" cy="18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016617" y="2617112"/>
            <a:ext cx="5758286" cy="538609"/>
            <a:chOff x="4812485" y="1914673"/>
            <a:chExt cx="5758286" cy="538609"/>
          </a:xfrm>
        </p:grpSpPr>
        <p:sp>
          <p:nvSpPr>
            <p:cNvPr id="14" name="TextBox 13"/>
            <p:cNvSpPr txBox="1"/>
            <p:nvPr/>
          </p:nvSpPr>
          <p:spPr>
            <a:xfrm>
              <a:off x="7832521" y="1914673"/>
              <a:ext cx="2738250" cy="4308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2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Think federal policies!</a:t>
              </a:r>
              <a:endPara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Straight Arrow Connector 14"/>
            <p:cNvCxnSpPr>
              <a:stCxn id="14" idx="1"/>
            </p:cNvCxnSpPr>
            <p:nvPr/>
          </p:nvCxnSpPr>
          <p:spPr>
            <a:xfrm flipH="1">
              <a:off x="4812485" y="2130117"/>
              <a:ext cx="3020036" cy="3231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710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186"/>
                <a:ext cx="10515600" cy="473777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>
                    <a:solidFill>
                      <a:schemeClr val="tx1"/>
                    </a:solidFill>
                  </a:rPr>
                  <a:t>Discrete/multi-valued treatment:</a:t>
                </a:r>
              </a:p>
              <a:p>
                <a:pPr marL="0" indent="0">
                  <a:buNone/>
                </a:pPr>
                <a:endParaRPr lang="en-US" b="0" i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𝐴𝐶𝑅𝑇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Continuous treatment: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𝐴𝐶𝑅𝑇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i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186"/>
                <a:ext cx="10515600" cy="4737777"/>
              </a:xfrm>
              <a:blipFill>
                <a:blip r:embed="rId2"/>
                <a:stretch>
                  <a:fillRect l="-1217" t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3087810" y="2865120"/>
            <a:ext cx="8358378" cy="1024354"/>
            <a:chOff x="3087810" y="2865120"/>
            <a:chExt cx="8358378" cy="1024354"/>
          </a:xfrm>
        </p:grpSpPr>
        <p:sp>
          <p:nvSpPr>
            <p:cNvPr id="3" name="Rectangle 2"/>
            <p:cNvSpPr/>
            <p:nvPr/>
          </p:nvSpPr>
          <p:spPr>
            <a:xfrm>
              <a:off x="3087810" y="3366254"/>
              <a:ext cx="83583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0" i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“the causal effect of the </a:t>
              </a:r>
              <a:r>
                <a:rPr lang="en-US" sz="2800" b="0" i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sz="2800" b="0" i="1" baseline="30000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en-US" sz="2800" b="0" i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dose increment for unit </a:t>
              </a:r>
              <a:r>
                <a:rPr lang="en-US" sz="2800" b="0" i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2800" b="0" i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</a:p>
          </p:txBody>
        </p:sp>
        <p:sp>
          <p:nvSpPr>
            <p:cNvPr id="4" name="Left Brace 3"/>
            <p:cNvSpPr/>
            <p:nvPr/>
          </p:nvSpPr>
          <p:spPr>
            <a:xfrm rot="16200000">
              <a:off x="6527800" y="1661160"/>
              <a:ext cx="274320" cy="268224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07280" y="1453663"/>
            <a:ext cx="6728521" cy="874783"/>
            <a:chOff x="4372830" y="2254497"/>
            <a:chExt cx="6728521" cy="874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356269" y="2254497"/>
                  <a:ext cx="4745082" cy="557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800" b="0" i="1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“for units that actually got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800" b="0" i="1" dirty="0" smtClean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”</a:t>
                  </a: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6269" y="2254497"/>
                  <a:ext cx="4745082" cy="557910"/>
                </a:xfrm>
                <a:prstGeom prst="rect">
                  <a:avLst/>
                </a:prstGeom>
                <a:blipFill>
                  <a:blip r:embed="rId3"/>
                  <a:stretch>
                    <a:fillRect l="-2567" t="-11957" r="-154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 rot="5400000" flipV="1">
              <a:off x="6510607" y="695057"/>
              <a:ext cx="296446" cy="4572000"/>
            </a:xfrm>
            <a:prstGeom prst="leftBrace">
              <a:avLst>
                <a:gd name="adj1" fmla="val 8333"/>
                <a:gd name="adj2" fmla="val 78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25603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Building Blocks: Slopes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472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05896" y="1934598"/>
            <a:ext cx="5943600" cy="4220841"/>
            <a:chOff x="1303223" y="1406278"/>
            <a:chExt cx="5943600" cy="4220841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rc 7"/>
          <p:cNvSpPr/>
          <p:nvPr/>
        </p:nvSpPr>
        <p:spPr>
          <a:xfrm flipH="1">
            <a:off x="2948464" y="4241156"/>
            <a:ext cx="9653365" cy="4737697"/>
          </a:xfrm>
          <a:prstGeom prst="arc">
            <a:avLst>
              <a:gd name="adj1" fmla="val 16200000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c 8"/>
          <p:cNvSpPr/>
          <p:nvPr/>
        </p:nvSpPr>
        <p:spPr>
          <a:xfrm flipH="1">
            <a:off x="3010897" y="2602601"/>
            <a:ext cx="9718784" cy="8007652"/>
          </a:xfrm>
          <a:prstGeom prst="arc">
            <a:avLst>
              <a:gd name="adj1" fmla="val 16199999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11545" y="1612220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612220"/>
                <a:ext cx="12397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006928" y="6004859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6004859"/>
                <a:ext cx="334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93997" y="6206354"/>
                <a:ext cx="671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997" y="6206354"/>
                <a:ext cx="67191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29573" y="6244020"/>
                <a:ext cx="6683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73" y="6244020"/>
                <a:ext cx="66832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4764571" y="3532175"/>
            <a:ext cx="0" cy="26243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60370" y="2730435"/>
            <a:ext cx="0" cy="3429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03415" y="3275104"/>
                <a:ext cx="1114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𝑨𝑪𝑹𝑻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415" y="3275104"/>
                <a:ext cx="1114408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01151" y="4560952"/>
                <a:ext cx="1078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𝐴𝐶𝑅𝑇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151" y="4560952"/>
                <a:ext cx="1078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72398" y="5557275"/>
                <a:ext cx="1120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𝑨𝑪𝑹𝑻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398" y="5557275"/>
                <a:ext cx="1120820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16854" y="4380375"/>
                <a:ext cx="108087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𝐴𝐶𝑅𝑇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854" y="4380375"/>
                <a:ext cx="108087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>
            <a:cxnSpLocks/>
          </p:cNvCxnSpPr>
          <p:nvPr/>
        </p:nvCxnSpPr>
        <p:spPr>
          <a:xfrm flipV="1">
            <a:off x="3055712" y="3532175"/>
            <a:ext cx="1704239" cy="259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" idx="2"/>
          </p:cNvCxnSpPr>
          <p:nvPr/>
        </p:nvCxnSpPr>
        <p:spPr>
          <a:xfrm flipV="1">
            <a:off x="3037127" y="4767317"/>
            <a:ext cx="1727444" cy="1390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 flipV="1">
            <a:off x="4764571" y="2741549"/>
            <a:ext cx="1889591" cy="790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4764571" y="4308031"/>
            <a:ext cx="1891179" cy="4592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52036" y="2682579"/>
                <a:ext cx="2988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036" y="2682579"/>
                <a:ext cx="2988510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381034" y="4317558"/>
                <a:ext cx="30789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034" y="4317558"/>
                <a:ext cx="3078920" cy="307777"/>
              </a:xfrm>
              <a:prstGeom prst="rect">
                <a:avLst/>
              </a:prstGeom>
              <a:blipFill>
                <a:blip r:embed="rId1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-171450" y="256032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200" b="1" dirty="0" smtClean="0">
                    <a:latin typeface="+mj-lt"/>
                  </a:rPr>
                  <a:t>Average Causal Responses on the Treated, Discrete: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+mj-lt"/>
                      </a:rPr>
                      <m:t>𝑨𝑪𝑹𝑻</m:t>
                    </m:r>
                    <m:r>
                      <a:rPr lang="en-US" sz="3200" b="1" i="1" dirty="0" smtClean="0">
                        <a:latin typeface="+mj-lt"/>
                      </a:rPr>
                      <m:t>(</m:t>
                    </m:r>
                    <m:sSub>
                      <m:sSubPr>
                        <m:ctrlPr>
                          <a:rPr lang="en-US" sz="3200" b="1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3200" b="1" i="1" dirty="0" err="1" smtClean="0">
                            <a:latin typeface="+mj-lt"/>
                          </a:rPr>
                          <m:t>𝒅</m:t>
                        </m:r>
                      </m:e>
                      <m:sub>
                        <m:r>
                          <a:rPr lang="en-US" sz="3200" b="1" i="1" dirty="0" smtClean="0">
                            <a:latin typeface="+mj-lt"/>
                          </a:rPr>
                          <m:t>𝒋</m:t>
                        </m:r>
                      </m:sub>
                    </m:sSub>
                    <m:r>
                      <a:rPr lang="en-US" sz="3200" b="1" i="1" dirty="0" err="1" smtClean="0">
                        <a:latin typeface="+mj-lt"/>
                      </a:rPr>
                      <m:t>|</m:t>
                    </m:r>
                    <m:sSub>
                      <m:sSubPr>
                        <m:ctrlPr>
                          <a:rPr lang="en-US" sz="3200" b="1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3200" b="1" i="1" dirty="0" err="1" smtClean="0">
                            <a:latin typeface="+mj-lt"/>
                          </a:rPr>
                          <m:t>𝒅</m:t>
                        </m:r>
                      </m:e>
                      <m:sub>
                        <m:r>
                          <a:rPr lang="en-US" sz="3200" b="1" i="1" dirty="0" smtClean="0">
                            <a:latin typeface="+mj-lt"/>
                          </a:rPr>
                          <m:t>𝒋</m:t>
                        </m:r>
                      </m:sub>
                    </m:sSub>
                    <m:r>
                      <a:rPr lang="en-US" sz="3200" b="1" i="1" dirty="0" smtClean="0">
                        <a:latin typeface="+mj-lt"/>
                      </a:rPr>
                      <m:t>)</m:t>
                    </m:r>
                  </m:oMath>
                </a14:m>
                <a:endParaRPr lang="en-US" sz="3200" b="1" dirty="0">
                  <a:latin typeface="+mj-lt"/>
                </a:endParaRPr>
              </a:p>
            </p:txBody>
          </p:sp>
        </mc:Choice>
        <mc:Fallback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71450" y="256032"/>
                <a:ext cx="12192000" cy="1325563"/>
              </a:xfr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05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05896" y="1934598"/>
            <a:ext cx="5943600" cy="4220841"/>
            <a:chOff x="1303223" y="1406278"/>
            <a:chExt cx="5943600" cy="4220841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rc 7"/>
          <p:cNvSpPr/>
          <p:nvPr/>
        </p:nvSpPr>
        <p:spPr>
          <a:xfrm flipH="1">
            <a:off x="2948464" y="4241156"/>
            <a:ext cx="9653365" cy="4737697"/>
          </a:xfrm>
          <a:prstGeom prst="arc">
            <a:avLst>
              <a:gd name="adj1" fmla="val 16200000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c 8"/>
          <p:cNvSpPr/>
          <p:nvPr/>
        </p:nvSpPr>
        <p:spPr>
          <a:xfrm flipH="1">
            <a:off x="3010897" y="2602601"/>
            <a:ext cx="9718784" cy="8007652"/>
          </a:xfrm>
          <a:prstGeom prst="arc">
            <a:avLst>
              <a:gd name="adj1" fmla="val 16199999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11545" y="1612220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612220"/>
                <a:ext cx="12397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006928" y="6004859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6004859"/>
                <a:ext cx="334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93997" y="6206354"/>
                <a:ext cx="671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997" y="6206354"/>
                <a:ext cx="67191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29573" y="6244020"/>
                <a:ext cx="6683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73" y="6244020"/>
                <a:ext cx="66832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4764571" y="3532175"/>
            <a:ext cx="0" cy="26243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60370" y="2730435"/>
            <a:ext cx="0" cy="3429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03415" y="3275104"/>
                <a:ext cx="1114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𝑨𝑪𝑹𝑻</m:t>
                      </m:r>
                      <m:r>
                        <a:rPr 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415" y="3275104"/>
                <a:ext cx="1114408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01151" y="4560952"/>
                <a:ext cx="1078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𝐴𝐶𝑅𝑇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151" y="4560952"/>
                <a:ext cx="1078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72398" y="5557275"/>
                <a:ext cx="1120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𝑨𝑪𝑹𝑻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398" y="5557275"/>
                <a:ext cx="1120820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16854" y="4380375"/>
                <a:ext cx="108087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𝐴𝐶𝑅𝑇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854" y="4380375"/>
                <a:ext cx="108087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>
            <a:cxnSpLocks/>
          </p:cNvCxnSpPr>
          <p:nvPr/>
        </p:nvCxnSpPr>
        <p:spPr>
          <a:xfrm flipV="1">
            <a:off x="3055712" y="3532175"/>
            <a:ext cx="1704239" cy="259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" idx="2"/>
          </p:cNvCxnSpPr>
          <p:nvPr/>
        </p:nvCxnSpPr>
        <p:spPr>
          <a:xfrm flipV="1">
            <a:off x="3037127" y="4767317"/>
            <a:ext cx="1727444" cy="1390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 flipV="1">
            <a:off x="4764571" y="2741549"/>
            <a:ext cx="1889591" cy="790626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4764571" y="4308031"/>
            <a:ext cx="1891179" cy="4592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52036" y="2682579"/>
                <a:ext cx="2988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036" y="2682579"/>
                <a:ext cx="2988510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381034" y="4317558"/>
                <a:ext cx="30789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034" y="4317558"/>
                <a:ext cx="3078920" cy="307777"/>
              </a:xfrm>
              <a:prstGeom prst="rect">
                <a:avLst/>
              </a:prstGeom>
              <a:blipFill>
                <a:blip r:embed="rId1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-173736" y="256032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200" b="1" dirty="0" smtClean="0">
                    <a:latin typeface="+mj-lt"/>
                  </a:rPr>
                  <a:t>Average Causal Responses on the Treated, Discrete: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+mj-lt"/>
                      </a:rPr>
                      <m:t>𝑨𝑪𝑹𝑻</m:t>
                    </m:r>
                    <m:r>
                      <a:rPr lang="en-US" sz="3200" b="1" i="1" dirty="0" smtClean="0">
                        <a:latin typeface="+mj-lt"/>
                      </a:rPr>
                      <m:t>(</m:t>
                    </m:r>
                    <m:sSub>
                      <m:sSubPr>
                        <m:ctrlPr>
                          <a:rPr lang="en-US" sz="3200" b="1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3200" b="1" i="1" dirty="0" err="1" smtClean="0">
                            <a:latin typeface="+mj-lt"/>
                          </a:rPr>
                          <m:t>𝒅</m:t>
                        </m:r>
                      </m:e>
                      <m:sub>
                        <m:r>
                          <a:rPr lang="en-US" sz="3200" b="1" i="1" dirty="0" smtClean="0">
                            <a:latin typeface="+mj-lt"/>
                          </a:rPr>
                          <m:t>𝒋</m:t>
                        </m:r>
                      </m:sub>
                    </m:sSub>
                    <m:r>
                      <a:rPr lang="en-US" sz="3200" b="1" i="1" dirty="0" err="1" smtClean="0">
                        <a:latin typeface="+mj-lt"/>
                      </a:rPr>
                      <m:t>|</m:t>
                    </m:r>
                    <m:sSub>
                      <m:sSubPr>
                        <m:ctrlPr>
                          <a:rPr lang="en-US" sz="3200" b="1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3200" b="1" i="1" dirty="0" err="1" smtClean="0">
                            <a:latin typeface="+mj-lt"/>
                          </a:rPr>
                          <m:t>𝒅</m:t>
                        </m:r>
                      </m:e>
                      <m:sub>
                        <m:r>
                          <a:rPr lang="en-US" sz="3200" b="1" i="1" dirty="0" smtClean="0">
                            <a:latin typeface="+mj-lt"/>
                          </a:rPr>
                          <m:t>𝒋</m:t>
                        </m:r>
                      </m:sub>
                    </m:sSub>
                    <m:r>
                      <a:rPr lang="en-US" sz="3200" b="1" i="1" dirty="0" smtClean="0">
                        <a:latin typeface="+mj-lt"/>
                      </a:rPr>
                      <m:t>)</m:t>
                    </m:r>
                  </m:oMath>
                </a14:m>
                <a:endParaRPr lang="en-US" sz="3200" b="1" dirty="0">
                  <a:latin typeface="+mj-lt"/>
                </a:endParaRPr>
              </a:p>
            </p:txBody>
          </p:sp>
        </mc:Choice>
        <mc:Fallback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73736" y="256032"/>
                <a:ext cx="12192000" cy="1325563"/>
              </a:xfr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347855" y="1982781"/>
            <a:ext cx="11496289" cy="1229266"/>
            <a:chOff x="206249" y="2309059"/>
            <a:chExt cx="11496289" cy="1229266"/>
          </a:xfrm>
        </p:grpSpPr>
        <p:cxnSp>
          <p:nvCxnSpPr>
            <p:cNvPr id="33" name="Curved Connector 32"/>
            <p:cNvCxnSpPr/>
            <p:nvPr/>
          </p:nvCxnSpPr>
          <p:spPr>
            <a:xfrm rot="16200000" flipH="1">
              <a:off x="4633203" y="2865801"/>
              <a:ext cx="690932" cy="65411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06249" y="2309059"/>
              <a:ext cx="1149628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effect of the 2</a:t>
              </a:r>
              <a:r>
                <a:rPr lang="en-US" sz="2400" baseline="30000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sz="2400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aspirin on the headache of people who actually took 2?</a:t>
              </a:r>
              <a:endParaRPr lang="en-US" sz="2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96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05896" y="1934598"/>
            <a:ext cx="5943600" cy="4220841"/>
            <a:chOff x="1303223" y="1406278"/>
            <a:chExt cx="5943600" cy="4220841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Arc 7"/>
          <p:cNvSpPr/>
          <p:nvPr/>
        </p:nvSpPr>
        <p:spPr>
          <a:xfrm flipH="1">
            <a:off x="2948464" y="4241156"/>
            <a:ext cx="9653365" cy="4737697"/>
          </a:xfrm>
          <a:prstGeom prst="arc">
            <a:avLst>
              <a:gd name="adj1" fmla="val 16200000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rc 8"/>
          <p:cNvSpPr/>
          <p:nvPr/>
        </p:nvSpPr>
        <p:spPr>
          <a:xfrm flipH="1">
            <a:off x="3010897" y="2602601"/>
            <a:ext cx="9718784" cy="8007652"/>
          </a:xfrm>
          <a:prstGeom prst="arc">
            <a:avLst>
              <a:gd name="adj1" fmla="val 16199999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11545" y="1612220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612220"/>
                <a:ext cx="12397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006928" y="6004859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6004859"/>
                <a:ext cx="334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93997" y="6206354"/>
                <a:ext cx="671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997" y="6206354"/>
                <a:ext cx="67191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29573" y="6244020"/>
                <a:ext cx="6683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73" y="6244020"/>
                <a:ext cx="668323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 flipV="1">
            <a:off x="4764571" y="3532175"/>
            <a:ext cx="0" cy="26243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60370" y="2730435"/>
            <a:ext cx="0" cy="3429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03415" y="3275104"/>
                <a:ext cx="1114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𝑨𝑪𝑹𝑻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415" y="3275104"/>
                <a:ext cx="1114408" cy="307777"/>
              </a:xfrm>
              <a:prstGeom prst="rect">
                <a:avLst/>
              </a:prstGeom>
              <a:blipFill>
                <a:blip r:embed="rId6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01151" y="4560952"/>
                <a:ext cx="1078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𝐴𝐶𝑅𝑇</m:t>
                      </m:r>
                      <m:r>
                        <a:rPr lang="en-US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151" y="4560952"/>
                <a:ext cx="1078629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72398" y="5557275"/>
                <a:ext cx="1120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𝑨𝑪𝑹𝑻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398" y="5557275"/>
                <a:ext cx="1120820" cy="307777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16854" y="4380375"/>
                <a:ext cx="108087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𝐴𝐶𝑅𝑇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854" y="4380375"/>
                <a:ext cx="108087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>
            <a:cxnSpLocks/>
          </p:cNvCxnSpPr>
          <p:nvPr/>
        </p:nvCxnSpPr>
        <p:spPr>
          <a:xfrm flipV="1">
            <a:off x="3055712" y="3532175"/>
            <a:ext cx="1704239" cy="25979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8" idx="2"/>
          </p:cNvCxnSpPr>
          <p:nvPr/>
        </p:nvCxnSpPr>
        <p:spPr>
          <a:xfrm flipV="1">
            <a:off x="3037127" y="4767317"/>
            <a:ext cx="1727444" cy="13907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 flipV="1">
            <a:off x="4764571" y="2741549"/>
            <a:ext cx="1889591" cy="790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/>
          </p:cNvCxnSpPr>
          <p:nvPr/>
        </p:nvCxnSpPr>
        <p:spPr>
          <a:xfrm flipV="1">
            <a:off x="4764571" y="4308031"/>
            <a:ext cx="1891179" cy="459286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52036" y="2682579"/>
                <a:ext cx="2988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036" y="2682579"/>
                <a:ext cx="2988510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381034" y="4317558"/>
                <a:ext cx="30789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034" y="4317558"/>
                <a:ext cx="3078920" cy="307777"/>
              </a:xfrm>
              <a:prstGeom prst="rect">
                <a:avLst/>
              </a:prstGeom>
              <a:blipFill>
                <a:blip r:embed="rId1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695711" y="1974021"/>
            <a:ext cx="11496289" cy="2507764"/>
            <a:chOff x="91575" y="1030559"/>
            <a:chExt cx="11496289" cy="2507764"/>
          </a:xfrm>
        </p:grpSpPr>
        <p:cxnSp>
          <p:nvCxnSpPr>
            <p:cNvPr id="33" name="Curved Connector 32"/>
            <p:cNvCxnSpPr/>
            <p:nvPr/>
          </p:nvCxnSpPr>
          <p:spPr>
            <a:xfrm rot="16200000" flipH="1">
              <a:off x="3434972" y="1667568"/>
              <a:ext cx="1963545" cy="177796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1575" y="1030559"/>
              <a:ext cx="1149628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the effect of the 2</a:t>
              </a:r>
              <a:r>
                <a:rPr lang="en-US" sz="2400" baseline="30000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sz="2400" dirty="0" smtClean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aspirin on the headache of people who actually took 1?</a:t>
              </a:r>
              <a:endParaRPr lang="en-US" sz="2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-173736" y="256032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200" b="1" dirty="0" smtClean="0">
                    <a:latin typeface="+mj-lt"/>
                  </a:rPr>
                  <a:t>Average Causal Responses on the Treated, Discrete: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+mj-lt"/>
                      </a:rPr>
                      <m:t>𝑨𝑪𝑹𝑻</m:t>
                    </m:r>
                    <m:r>
                      <a:rPr lang="en-US" sz="3200" b="1" i="1" dirty="0" smtClean="0">
                        <a:latin typeface="+mj-lt"/>
                      </a:rPr>
                      <m:t>(</m:t>
                    </m:r>
                    <m:sSub>
                      <m:sSubPr>
                        <m:ctrlPr>
                          <a:rPr lang="en-US" sz="3200" b="1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3200" b="1" i="1" dirty="0" err="1" smtClean="0">
                            <a:latin typeface="+mj-lt"/>
                          </a:rPr>
                          <m:t>𝒅</m:t>
                        </m:r>
                      </m:e>
                      <m:sub>
                        <m:r>
                          <a:rPr lang="en-US" sz="3200" b="1" i="1" dirty="0" smtClean="0">
                            <a:latin typeface="+mj-lt"/>
                          </a:rPr>
                          <m:t>𝒋</m:t>
                        </m:r>
                      </m:sub>
                    </m:sSub>
                    <m:r>
                      <a:rPr lang="en-US" sz="3200" b="1" i="1" dirty="0" err="1" smtClean="0">
                        <a:latin typeface="+mj-lt"/>
                      </a:rPr>
                      <m:t>|</m:t>
                    </m:r>
                    <m:sSub>
                      <m:sSubPr>
                        <m:ctrlPr>
                          <a:rPr lang="en-US" sz="3200" b="1" i="1" dirty="0" smtClean="0">
                            <a:latin typeface="+mj-lt"/>
                          </a:rPr>
                        </m:ctrlPr>
                      </m:sSubPr>
                      <m:e>
                        <m:r>
                          <a:rPr lang="en-US" sz="3200" b="1" i="1" dirty="0" err="1" smtClean="0">
                            <a:latin typeface="+mj-lt"/>
                          </a:rPr>
                          <m:t>𝒅</m:t>
                        </m:r>
                      </m:e>
                      <m:sub>
                        <m:r>
                          <a:rPr lang="en-US" sz="3200" b="1" i="1" dirty="0" smtClean="0">
                            <a:latin typeface="+mj-lt"/>
                          </a:rPr>
                          <m:t>𝒋</m:t>
                        </m:r>
                      </m:sub>
                    </m:sSub>
                    <m:r>
                      <a:rPr lang="en-US" sz="3200" b="1" i="1" dirty="0" smtClean="0">
                        <a:latin typeface="+mj-lt"/>
                      </a:rPr>
                      <m:t>)</m:t>
                    </m:r>
                  </m:oMath>
                </a14:m>
                <a:endParaRPr lang="en-US" sz="3200" b="1" dirty="0">
                  <a:latin typeface="+mj-lt"/>
                </a:endParaRPr>
              </a:p>
            </p:txBody>
          </p:sp>
        </mc:Choice>
        <mc:Fallback>
          <p:sp>
            <p:nvSpPr>
              <p:cNvPr id="35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73736" y="256032"/>
                <a:ext cx="12192000" cy="1325563"/>
              </a:xfr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58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603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Building Blocks: ACRTs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9186"/>
                <a:ext cx="10515600" cy="473777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>
                    <a:solidFill>
                      <a:schemeClr val="bg2">
                        <a:lumMod val="75000"/>
                      </a:schemeClr>
                    </a:solidFill>
                  </a:rPr>
                  <a:t>Discrete/multi-valued treatment:</a:t>
                </a:r>
              </a:p>
              <a:p>
                <a:pPr marL="0" indent="0">
                  <a:buNone/>
                </a:pPr>
                <a:endParaRPr lang="en-US" b="0" i="1" dirty="0" smtClean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𝐴𝐶𝑅𝑇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Continuous treatment: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𝐴𝐶𝑅𝑇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𝑖𝑡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i="1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9186"/>
                <a:ext cx="10515600" cy="4737777"/>
              </a:xfrm>
              <a:blipFill>
                <a:blip r:embed="rId2"/>
                <a:stretch>
                  <a:fillRect l="-1217" t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0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56032"/>
                <a:ext cx="121920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200" b="1" dirty="0" smtClean="0">
                    <a:latin typeface="+mj-lt"/>
                  </a:rPr>
                  <a:t>Average Causal Responses on the Treated, Continuous: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+mj-lt"/>
                      </a:rPr>
                      <m:t>𝑨𝑪𝑹𝑻</m:t>
                    </m:r>
                    <m:r>
                      <a:rPr lang="en-US" sz="3200" b="1" i="1" dirty="0" smtClean="0">
                        <a:latin typeface="+mj-lt"/>
                      </a:rPr>
                      <m:t>(</m:t>
                    </m:r>
                    <m:r>
                      <a:rPr lang="en-US" sz="3200" b="1" i="1" dirty="0" smtClean="0">
                        <a:latin typeface="+mj-lt"/>
                      </a:rPr>
                      <m:t>𝒅</m:t>
                    </m:r>
                    <m:r>
                      <a:rPr lang="en-US" sz="3200" b="1" i="1" dirty="0" err="1" smtClean="0">
                        <a:latin typeface="+mj-lt"/>
                      </a:rPr>
                      <m:t>|</m:t>
                    </m:r>
                    <m:r>
                      <a:rPr lang="en-US" sz="3200" b="1" i="1" dirty="0" smtClean="0">
                        <a:latin typeface="+mj-lt"/>
                      </a:rPr>
                      <m:t>𝒅</m:t>
                    </m:r>
                    <m:r>
                      <a:rPr lang="en-US" sz="3200" b="1" i="1" dirty="0" smtClean="0">
                        <a:latin typeface="+mj-lt"/>
                      </a:rPr>
                      <m:t>)</m:t>
                    </m:r>
                  </m:oMath>
                </a14:m>
                <a:endParaRPr lang="en-US" sz="3200" b="1" dirty="0">
                  <a:latin typeface="+mj-lt"/>
                </a:endParaRPr>
              </a:p>
            </p:txBody>
          </p:sp>
        </mc:Choice>
        <mc:Fallback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56032"/>
                <a:ext cx="121920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3005896" y="1853318"/>
            <a:ext cx="5943600" cy="4220841"/>
            <a:chOff x="1303223" y="1406278"/>
            <a:chExt cx="5943600" cy="4220841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c 34"/>
          <p:cNvSpPr/>
          <p:nvPr/>
        </p:nvSpPr>
        <p:spPr>
          <a:xfrm flipH="1">
            <a:off x="2948464" y="4159876"/>
            <a:ext cx="9653365" cy="4737697"/>
          </a:xfrm>
          <a:prstGeom prst="arc">
            <a:avLst>
              <a:gd name="adj1" fmla="val 16200000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Arc 35"/>
          <p:cNvSpPr/>
          <p:nvPr/>
        </p:nvSpPr>
        <p:spPr>
          <a:xfrm flipH="1">
            <a:off x="3010897" y="2521321"/>
            <a:ext cx="9718784" cy="8007652"/>
          </a:xfrm>
          <a:prstGeom prst="arc">
            <a:avLst>
              <a:gd name="adj1" fmla="val 16199999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811545" y="1530940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530940"/>
                <a:ext cx="123976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006928" y="5923579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5923579"/>
                <a:ext cx="33464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058604" y="6213299"/>
                <a:ext cx="3381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604" y="6213299"/>
                <a:ext cx="33810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520357" y="6220947"/>
                <a:ext cx="334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357" y="6220947"/>
                <a:ext cx="33451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 flipV="1">
            <a:off x="4269271" y="3835120"/>
            <a:ext cx="0" cy="22386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660370" y="2649155"/>
            <a:ext cx="0" cy="3429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56729" y="2176398"/>
                <a:ext cx="11144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𝑨𝑪𝑹𝑻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729" y="2176398"/>
                <a:ext cx="1114408" cy="307777"/>
              </a:xfrm>
              <a:prstGeom prst="rect">
                <a:avLst/>
              </a:prstGeom>
              <a:blipFill>
                <a:blip r:embed="rId7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757939" y="3738491"/>
                <a:ext cx="1078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𝐴𝐶𝑅𝑇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39" y="3738491"/>
                <a:ext cx="1078629" cy="307777"/>
              </a:xfrm>
              <a:prstGeom prst="rect">
                <a:avLst/>
              </a:prstGeom>
              <a:blipFill>
                <a:blip r:embed="rId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45088" y="4093212"/>
                <a:ext cx="1120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𝑨𝑪𝑹𝑻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088" y="4093212"/>
                <a:ext cx="1120820" cy="307777"/>
              </a:xfrm>
              <a:prstGeom prst="rect">
                <a:avLst/>
              </a:prstGeom>
              <a:blipFill>
                <a:blip r:embed="rId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783016" y="3108501"/>
                <a:ext cx="10786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𝐴𝐶𝑅𝑇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016" y="3108501"/>
                <a:ext cx="1078629" cy="307777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/>
          <p:cNvCxnSpPr>
            <a:cxnSpLocks noChangeAspect="1"/>
          </p:cNvCxnSpPr>
          <p:nvPr/>
        </p:nvCxnSpPr>
        <p:spPr>
          <a:xfrm flipV="1">
            <a:off x="3693044" y="3207272"/>
            <a:ext cx="1267037" cy="1143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/>
          </p:cNvCxnSpPr>
          <p:nvPr/>
        </p:nvCxnSpPr>
        <p:spPr>
          <a:xfrm flipV="1">
            <a:off x="3703680" y="4376870"/>
            <a:ext cx="1589138" cy="803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 flipV="1">
            <a:off x="5745813" y="2434656"/>
            <a:ext cx="1873984" cy="4054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cxnSpLocks/>
          </p:cNvCxnSpPr>
          <p:nvPr/>
        </p:nvCxnSpPr>
        <p:spPr>
          <a:xfrm flipV="1">
            <a:off x="5827171" y="4109159"/>
            <a:ext cx="1746204" cy="2077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352036" y="2601299"/>
                <a:ext cx="2988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036" y="2601299"/>
                <a:ext cx="2988510" cy="307777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381034" y="4236278"/>
                <a:ext cx="30789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034" y="4236278"/>
                <a:ext cx="3078920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9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2870" y="256032"/>
            <a:ext cx="1176146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+mj-lt"/>
                <a:cs typeface="Times New Roman" panose="02020603050405020304" pitchFamily="18" charset="0"/>
              </a:rPr>
              <a:t>Comment 1: This is a lot of causal parameters</a:t>
            </a:r>
            <a:endParaRPr lang="en-US" sz="3600" b="1" dirty="0"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278263"/>
              </p:ext>
            </p:extLst>
          </p:nvPr>
        </p:nvGraphicFramePr>
        <p:xfrm>
          <a:off x="4806092" y="3095250"/>
          <a:ext cx="2610708" cy="3178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0708">
                  <a:extLst>
                    <a:ext uri="{9D8B030D-6E8A-4147-A177-3AD203B41FA5}">
                      <a16:colId xmlns:a16="http://schemas.microsoft.com/office/drawing/2014/main" val="3032442269"/>
                    </a:ext>
                  </a:extLst>
                </a:gridCol>
              </a:tblGrid>
              <a:tr h="15894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ATT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008235"/>
                  </a:ext>
                </a:extLst>
              </a:tr>
              <a:tr h="158944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ATU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16996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36669" y="1963618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Treatment: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99486" y="3621560"/>
            <a:ext cx="8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Treated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53032" y="527950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Untreated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63791" y="2590679"/>
            <a:ext cx="8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Treated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7832" y="4389662"/>
            <a:ext cx="186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Actual Treatment: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72152" y="3789497"/>
            <a:ext cx="220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2x2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(and no conditioning on X), there are…2 average parameters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6669" y="1506418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Treatment: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7832" y="3932462"/>
            <a:ext cx="186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Actual Treatment: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63644"/>
              </p:ext>
            </p:extLst>
          </p:nvPr>
        </p:nvGraphicFramePr>
        <p:xfrm>
          <a:off x="3200395" y="2282910"/>
          <a:ext cx="5820036" cy="4516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006">
                  <a:extLst>
                    <a:ext uri="{9D8B030D-6E8A-4147-A177-3AD203B41FA5}">
                      <a16:colId xmlns:a16="http://schemas.microsoft.com/office/drawing/2014/main" val="2813248080"/>
                    </a:ext>
                  </a:extLst>
                </a:gridCol>
                <a:gridCol w="970006">
                  <a:extLst>
                    <a:ext uri="{9D8B030D-6E8A-4147-A177-3AD203B41FA5}">
                      <a16:colId xmlns:a16="http://schemas.microsoft.com/office/drawing/2014/main" val="1435031367"/>
                    </a:ext>
                  </a:extLst>
                </a:gridCol>
                <a:gridCol w="970006">
                  <a:extLst>
                    <a:ext uri="{9D8B030D-6E8A-4147-A177-3AD203B41FA5}">
                      <a16:colId xmlns:a16="http://schemas.microsoft.com/office/drawing/2014/main" val="1007808346"/>
                    </a:ext>
                  </a:extLst>
                </a:gridCol>
                <a:gridCol w="970006">
                  <a:extLst>
                    <a:ext uri="{9D8B030D-6E8A-4147-A177-3AD203B41FA5}">
                      <a16:colId xmlns:a16="http://schemas.microsoft.com/office/drawing/2014/main" val="2015854285"/>
                    </a:ext>
                  </a:extLst>
                </a:gridCol>
                <a:gridCol w="970006">
                  <a:extLst>
                    <a:ext uri="{9D8B030D-6E8A-4147-A177-3AD203B41FA5}">
                      <a16:colId xmlns:a16="http://schemas.microsoft.com/office/drawing/2014/main" val="2754178268"/>
                    </a:ext>
                  </a:extLst>
                </a:gridCol>
                <a:gridCol w="970006">
                  <a:extLst>
                    <a:ext uri="{9D8B030D-6E8A-4147-A177-3AD203B41FA5}">
                      <a16:colId xmlns:a16="http://schemas.microsoft.com/office/drawing/2014/main" val="2783699638"/>
                    </a:ext>
                  </a:extLst>
                </a:gridCol>
              </a:tblGrid>
              <a:tr h="7527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492224"/>
                  </a:ext>
                </a:extLst>
              </a:tr>
              <a:tr h="7527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421017"/>
                  </a:ext>
                </a:extLst>
              </a:tr>
              <a:tr h="7527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672273"/>
                  </a:ext>
                </a:extLst>
              </a:tr>
              <a:tr h="7527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213722"/>
                  </a:ext>
                </a:extLst>
              </a:tr>
              <a:tr h="7527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545192"/>
                  </a:ext>
                </a:extLst>
              </a:tr>
              <a:tr h="7527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7696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418632" y="1875750"/>
                <a:ext cx="477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32" y="1875750"/>
                <a:ext cx="477438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387498" y="1875750"/>
                <a:ext cx="492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498" y="1875750"/>
                <a:ext cx="492892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337512" y="1844345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512" y="1844345"/>
                <a:ext cx="4154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243246" y="1848871"/>
                <a:ext cx="673774" cy="388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46" y="1848871"/>
                <a:ext cx="673774" cy="388761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293232" y="1836993"/>
                <a:ext cx="458972" cy="388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232" y="1836993"/>
                <a:ext cx="458972" cy="3887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369248" y="1832845"/>
                <a:ext cx="492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248" y="1832845"/>
                <a:ext cx="492892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2520701" y="2442101"/>
                <a:ext cx="477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701" y="2442101"/>
                <a:ext cx="47743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517401" y="3193118"/>
                <a:ext cx="492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01" y="3193118"/>
                <a:ext cx="492892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2593005" y="4698893"/>
                <a:ext cx="314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05" y="4698893"/>
                <a:ext cx="3145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2426960" y="5465324"/>
                <a:ext cx="673774" cy="388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960" y="5465324"/>
                <a:ext cx="673774" cy="388761"/>
              </a:xfrm>
              <a:prstGeom prst="rect">
                <a:avLst/>
              </a:prstGeom>
              <a:blipFill>
                <a:blip r:embed="rId11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83432" y="2537460"/>
                <a:ext cx="10374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32" y="2537460"/>
                <a:ext cx="1037463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2542793" y="6248366"/>
                <a:ext cx="458972" cy="388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793" y="6248366"/>
                <a:ext cx="458972" cy="388761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2517401" y="3932462"/>
                <a:ext cx="492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01" y="3932462"/>
                <a:ext cx="49289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163735" y="2537460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5" y="2537460"/>
                <a:ext cx="1037272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108541" y="2537460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541" y="2537460"/>
                <a:ext cx="1037272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016687" y="2537460"/>
                <a:ext cx="113140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87" y="2537460"/>
                <a:ext cx="1131400" cy="289951"/>
              </a:xfrm>
              <a:prstGeom prst="rect">
                <a:avLst/>
              </a:prstGeom>
              <a:blipFill>
                <a:blip r:embed="rId1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8092297" y="2537460"/>
                <a:ext cx="983924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297" y="2537460"/>
                <a:ext cx="983924" cy="289951"/>
              </a:xfrm>
              <a:prstGeom prst="rect">
                <a:avLst/>
              </a:prstGeom>
              <a:blipFill>
                <a:blip r:embed="rId1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3169014" y="3268980"/>
                <a:ext cx="9968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014" y="3268980"/>
                <a:ext cx="996811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4149317" y="3268980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317" y="3268980"/>
                <a:ext cx="1037272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094123" y="3268980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123" y="3268980"/>
                <a:ext cx="1037272" cy="276999"/>
              </a:xfrm>
              <a:prstGeom prst="rect">
                <a:avLst/>
              </a:prstGeom>
              <a:blipFill>
                <a:blip r:embed="rId2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7002269" y="3268980"/>
                <a:ext cx="113140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69" y="3268980"/>
                <a:ext cx="1131400" cy="289951"/>
              </a:xfrm>
              <a:prstGeom prst="rect">
                <a:avLst/>
              </a:prstGeom>
              <a:blipFill>
                <a:blip r:embed="rId2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8077879" y="3268980"/>
                <a:ext cx="983924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879" y="3268980"/>
                <a:ext cx="983924" cy="289951"/>
              </a:xfrm>
              <a:prstGeom prst="rect">
                <a:avLst/>
              </a:prstGeom>
              <a:blipFill>
                <a:blip r:embed="rId2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91671" y="4002144"/>
                <a:ext cx="9968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71" y="4002144"/>
                <a:ext cx="996811" cy="276999"/>
              </a:xfrm>
              <a:prstGeom prst="rect">
                <a:avLst/>
              </a:prstGeom>
              <a:blipFill>
                <a:blip r:embed="rId2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4171974" y="4002144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974" y="4002144"/>
                <a:ext cx="1037272" cy="276999"/>
              </a:xfrm>
              <a:prstGeom prst="rect">
                <a:avLst/>
              </a:prstGeom>
              <a:blipFill>
                <a:blip r:embed="rId2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5116780" y="4002144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780" y="4002144"/>
                <a:ext cx="1037272" cy="276999"/>
              </a:xfrm>
              <a:prstGeom prst="rect">
                <a:avLst/>
              </a:prstGeom>
              <a:blipFill>
                <a:blip r:embed="rId2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7024926" y="4002144"/>
                <a:ext cx="113140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926" y="4002144"/>
                <a:ext cx="1131400" cy="289951"/>
              </a:xfrm>
              <a:prstGeom prst="rect">
                <a:avLst/>
              </a:prstGeom>
              <a:blipFill>
                <a:blip r:embed="rId2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8100536" y="4002144"/>
                <a:ext cx="983924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536" y="4002144"/>
                <a:ext cx="983924" cy="289951"/>
              </a:xfrm>
              <a:prstGeom prst="rect">
                <a:avLst/>
              </a:prstGeom>
              <a:blipFill>
                <a:blip r:embed="rId2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3115474" y="5501429"/>
                <a:ext cx="113140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74" y="5501429"/>
                <a:ext cx="1131400" cy="289951"/>
              </a:xfrm>
              <a:prstGeom prst="rect">
                <a:avLst/>
              </a:prstGeom>
              <a:blipFill>
                <a:blip r:embed="rId29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4108134" y="5513785"/>
                <a:ext cx="113499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34" y="5513785"/>
                <a:ext cx="1134990" cy="289951"/>
              </a:xfrm>
              <a:prstGeom prst="rect">
                <a:avLst/>
              </a:prstGeom>
              <a:blipFill>
                <a:blip r:embed="rId30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059119" y="5501429"/>
                <a:ext cx="1134991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119" y="5501429"/>
                <a:ext cx="1134991" cy="289951"/>
              </a:xfrm>
              <a:prstGeom prst="rect">
                <a:avLst/>
              </a:prstGeom>
              <a:blipFill>
                <a:blip r:embed="rId31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6942552" y="5501429"/>
                <a:ext cx="1297150" cy="291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52" y="5501429"/>
                <a:ext cx="1297150" cy="291170"/>
              </a:xfrm>
              <a:prstGeom prst="rect">
                <a:avLst/>
              </a:prstGeom>
              <a:blipFill>
                <a:blip r:embed="rId3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8005804" y="5501429"/>
                <a:ext cx="1118511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804" y="5501429"/>
                <a:ext cx="1118511" cy="289951"/>
              </a:xfrm>
              <a:prstGeom prst="rect">
                <a:avLst/>
              </a:prstGeom>
              <a:blipFill>
                <a:blip r:embed="rId3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3175196" y="6203704"/>
                <a:ext cx="983924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96" y="6203704"/>
                <a:ext cx="983924" cy="289951"/>
              </a:xfrm>
              <a:prstGeom prst="rect">
                <a:avLst/>
              </a:prstGeom>
              <a:blipFill>
                <a:blip r:embed="rId3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4155499" y="6203704"/>
                <a:ext cx="987513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99" y="6203704"/>
                <a:ext cx="987513" cy="289951"/>
              </a:xfrm>
              <a:prstGeom prst="rect">
                <a:avLst/>
              </a:prstGeom>
              <a:blipFill>
                <a:blip r:embed="rId3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5100305" y="6203704"/>
                <a:ext cx="987513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305" y="6203704"/>
                <a:ext cx="987513" cy="289951"/>
              </a:xfrm>
              <a:prstGeom prst="rect">
                <a:avLst/>
              </a:prstGeom>
              <a:blipFill>
                <a:blip r:embed="rId36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7008451" y="6203704"/>
                <a:ext cx="113140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451" y="6203704"/>
                <a:ext cx="1131400" cy="289951"/>
              </a:xfrm>
              <a:prstGeom prst="rect">
                <a:avLst/>
              </a:prstGeom>
              <a:blipFill>
                <a:blip r:embed="rId3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8084061" y="6203704"/>
                <a:ext cx="998991" cy="291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061" y="6203704"/>
                <a:ext cx="998991" cy="291170"/>
              </a:xfrm>
              <a:prstGeom prst="rect">
                <a:avLst/>
              </a:prstGeom>
              <a:blipFill>
                <a:blip r:embed="rId3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6388006" y="4698893"/>
                <a:ext cx="385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006" y="4698893"/>
                <a:ext cx="385041" cy="36933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itle 1"/>
          <p:cNvSpPr txBox="1">
            <a:spLocks/>
          </p:cNvSpPr>
          <p:nvPr/>
        </p:nvSpPr>
        <p:spPr>
          <a:xfrm>
            <a:off x="-102870" y="256032"/>
            <a:ext cx="117614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003B5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3600" b="1" dirty="0" smtClean="0">
                <a:latin typeface="+mj-lt"/>
              </a:rPr>
              <a:t>Comment 1: This is a lot of causal parameters</a:t>
            </a:r>
            <a:endParaRPr 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14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6669" y="1494988"/>
            <a:ext cx="211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Treatment: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7832" y="3921032"/>
            <a:ext cx="1865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Actual Treatment: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611290"/>
              </p:ext>
            </p:extLst>
          </p:nvPr>
        </p:nvGraphicFramePr>
        <p:xfrm>
          <a:off x="3200395" y="2271480"/>
          <a:ext cx="5820036" cy="4516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006">
                  <a:extLst>
                    <a:ext uri="{9D8B030D-6E8A-4147-A177-3AD203B41FA5}">
                      <a16:colId xmlns:a16="http://schemas.microsoft.com/office/drawing/2014/main" val="2813248080"/>
                    </a:ext>
                  </a:extLst>
                </a:gridCol>
                <a:gridCol w="970006">
                  <a:extLst>
                    <a:ext uri="{9D8B030D-6E8A-4147-A177-3AD203B41FA5}">
                      <a16:colId xmlns:a16="http://schemas.microsoft.com/office/drawing/2014/main" val="1435031367"/>
                    </a:ext>
                  </a:extLst>
                </a:gridCol>
                <a:gridCol w="970006">
                  <a:extLst>
                    <a:ext uri="{9D8B030D-6E8A-4147-A177-3AD203B41FA5}">
                      <a16:colId xmlns:a16="http://schemas.microsoft.com/office/drawing/2014/main" val="1007808346"/>
                    </a:ext>
                  </a:extLst>
                </a:gridCol>
                <a:gridCol w="970006">
                  <a:extLst>
                    <a:ext uri="{9D8B030D-6E8A-4147-A177-3AD203B41FA5}">
                      <a16:colId xmlns:a16="http://schemas.microsoft.com/office/drawing/2014/main" val="2015854285"/>
                    </a:ext>
                  </a:extLst>
                </a:gridCol>
                <a:gridCol w="970006">
                  <a:extLst>
                    <a:ext uri="{9D8B030D-6E8A-4147-A177-3AD203B41FA5}">
                      <a16:colId xmlns:a16="http://schemas.microsoft.com/office/drawing/2014/main" val="2754178268"/>
                    </a:ext>
                  </a:extLst>
                </a:gridCol>
                <a:gridCol w="970006">
                  <a:extLst>
                    <a:ext uri="{9D8B030D-6E8A-4147-A177-3AD203B41FA5}">
                      <a16:colId xmlns:a16="http://schemas.microsoft.com/office/drawing/2014/main" val="2783699638"/>
                    </a:ext>
                  </a:extLst>
                </a:gridCol>
              </a:tblGrid>
              <a:tr h="7527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492224"/>
                  </a:ext>
                </a:extLst>
              </a:tr>
              <a:tr h="7527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421017"/>
                  </a:ext>
                </a:extLst>
              </a:tr>
              <a:tr h="7527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672273"/>
                  </a:ext>
                </a:extLst>
              </a:tr>
              <a:tr h="7527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213722"/>
                  </a:ext>
                </a:extLst>
              </a:tr>
              <a:tr h="7527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545192"/>
                  </a:ext>
                </a:extLst>
              </a:tr>
              <a:tr h="75273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7696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418632" y="1864320"/>
                <a:ext cx="477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632" y="1864320"/>
                <a:ext cx="477438" cy="36933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387498" y="1864320"/>
                <a:ext cx="492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498" y="1864320"/>
                <a:ext cx="492892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337512" y="1832915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512" y="1832915"/>
                <a:ext cx="41549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243246" y="1837441"/>
                <a:ext cx="673774" cy="388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3246" y="1837441"/>
                <a:ext cx="673774" cy="388761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293232" y="1825563"/>
                <a:ext cx="458972" cy="388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232" y="1825563"/>
                <a:ext cx="458972" cy="388761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369248" y="1821415"/>
                <a:ext cx="492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248" y="1821415"/>
                <a:ext cx="492892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2520701" y="2430671"/>
                <a:ext cx="477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701" y="2430671"/>
                <a:ext cx="47743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517401" y="3181688"/>
                <a:ext cx="492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01" y="3181688"/>
                <a:ext cx="49289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2593005" y="4687463"/>
                <a:ext cx="314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05" y="4687463"/>
                <a:ext cx="31450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2426960" y="5453894"/>
                <a:ext cx="673774" cy="388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960" y="5453894"/>
                <a:ext cx="673774" cy="388761"/>
              </a:xfrm>
              <a:prstGeom prst="rect">
                <a:avLst/>
              </a:prstGeom>
              <a:blipFill>
                <a:blip r:embed="rId11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183432" y="2526030"/>
                <a:ext cx="10374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32" y="2526030"/>
                <a:ext cx="1037463" cy="276999"/>
              </a:xfrm>
              <a:prstGeom prst="rect">
                <a:avLst/>
              </a:prstGeom>
              <a:blipFill>
                <a:blip r:embed="rId12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2542793" y="6236936"/>
                <a:ext cx="458972" cy="388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793" y="6236936"/>
                <a:ext cx="458972" cy="388761"/>
              </a:xfrm>
              <a:prstGeom prst="rect">
                <a:avLst/>
              </a:prstGeom>
              <a:blipFill>
                <a:blip r:embed="rId1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2517401" y="3921032"/>
                <a:ext cx="492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401" y="3921032"/>
                <a:ext cx="49289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163735" y="2526030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5" y="2526030"/>
                <a:ext cx="1037272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108541" y="2526030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541" y="2526030"/>
                <a:ext cx="1037272" cy="276999"/>
              </a:xfrm>
              <a:prstGeom prst="rect">
                <a:avLst/>
              </a:prstGeom>
              <a:blipFill>
                <a:blip r:embed="rId1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7016687" y="2526030"/>
                <a:ext cx="113140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87" y="2526030"/>
                <a:ext cx="1131400" cy="289951"/>
              </a:xfrm>
              <a:prstGeom prst="rect">
                <a:avLst/>
              </a:prstGeom>
              <a:blipFill>
                <a:blip r:embed="rId1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8092297" y="2526030"/>
                <a:ext cx="983924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297" y="2526030"/>
                <a:ext cx="983924" cy="289951"/>
              </a:xfrm>
              <a:prstGeom prst="rect">
                <a:avLst/>
              </a:prstGeom>
              <a:blipFill>
                <a:blip r:embed="rId1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3169014" y="3257550"/>
                <a:ext cx="9968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014" y="3257550"/>
                <a:ext cx="996811" cy="276999"/>
              </a:xfrm>
              <a:prstGeom prst="rect">
                <a:avLst/>
              </a:prstGeom>
              <a:blipFill>
                <a:blip r:embed="rId1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4149317" y="3257550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1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317" y="3257550"/>
                <a:ext cx="1037272" cy="276999"/>
              </a:xfrm>
              <a:prstGeom prst="rect">
                <a:avLst/>
              </a:prstGeom>
              <a:blipFill>
                <a:blip r:embed="rId2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5094123" y="3257550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123" y="3257550"/>
                <a:ext cx="1037272" cy="276999"/>
              </a:xfrm>
              <a:prstGeom prst="rect">
                <a:avLst/>
              </a:prstGeom>
              <a:blipFill>
                <a:blip r:embed="rId2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7002269" y="3257550"/>
                <a:ext cx="113140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69" y="3257550"/>
                <a:ext cx="1131400" cy="289951"/>
              </a:xfrm>
              <a:prstGeom prst="rect">
                <a:avLst/>
              </a:prstGeom>
              <a:blipFill>
                <a:blip r:embed="rId2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8077879" y="3257550"/>
                <a:ext cx="983924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879" y="3257550"/>
                <a:ext cx="983924" cy="289951"/>
              </a:xfrm>
              <a:prstGeom prst="rect">
                <a:avLst/>
              </a:prstGeom>
              <a:blipFill>
                <a:blip r:embed="rId2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191671" y="3990714"/>
                <a:ext cx="9968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71" y="3990714"/>
                <a:ext cx="996811" cy="276999"/>
              </a:xfrm>
              <a:prstGeom prst="rect">
                <a:avLst/>
              </a:prstGeom>
              <a:blipFill>
                <a:blip r:embed="rId2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4171974" y="3990714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974" y="3990714"/>
                <a:ext cx="1037272" cy="276999"/>
              </a:xfrm>
              <a:prstGeom prst="rect">
                <a:avLst/>
              </a:prstGeom>
              <a:blipFill>
                <a:blip r:embed="rId2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5116780" y="3990714"/>
                <a:ext cx="10372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1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780" y="3990714"/>
                <a:ext cx="1037272" cy="276999"/>
              </a:xfrm>
              <a:prstGeom prst="rect">
                <a:avLst/>
              </a:prstGeom>
              <a:blipFill>
                <a:blip r:embed="rId2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7024926" y="3990714"/>
                <a:ext cx="113140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926" y="3990714"/>
                <a:ext cx="1131400" cy="289951"/>
              </a:xfrm>
              <a:prstGeom prst="rect">
                <a:avLst/>
              </a:prstGeom>
              <a:blipFill>
                <a:blip r:embed="rId2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8100536" y="3990714"/>
                <a:ext cx="983924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536" y="3990714"/>
                <a:ext cx="983924" cy="289951"/>
              </a:xfrm>
              <a:prstGeom prst="rect">
                <a:avLst/>
              </a:prstGeom>
              <a:blipFill>
                <a:blip r:embed="rId2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3115474" y="5489999"/>
                <a:ext cx="113140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74" y="5489999"/>
                <a:ext cx="1131400" cy="289951"/>
              </a:xfrm>
              <a:prstGeom prst="rect">
                <a:avLst/>
              </a:prstGeom>
              <a:blipFill>
                <a:blip r:embed="rId29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4108134" y="5502355"/>
                <a:ext cx="113499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134" y="5502355"/>
                <a:ext cx="1134990" cy="289951"/>
              </a:xfrm>
              <a:prstGeom prst="rect">
                <a:avLst/>
              </a:prstGeom>
              <a:blipFill>
                <a:blip r:embed="rId30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059119" y="5489999"/>
                <a:ext cx="1134991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119" y="5489999"/>
                <a:ext cx="1134991" cy="289951"/>
              </a:xfrm>
              <a:prstGeom prst="rect">
                <a:avLst/>
              </a:prstGeom>
              <a:blipFill>
                <a:blip r:embed="rId31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6942552" y="5489999"/>
                <a:ext cx="1297150" cy="291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52" y="5489999"/>
                <a:ext cx="1297150" cy="291170"/>
              </a:xfrm>
              <a:prstGeom prst="rect">
                <a:avLst/>
              </a:prstGeom>
              <a:blipFill>
                <a:blip r:embed="rId3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8005804" y="5489999"/>
                <a:ext cx="1118511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804" y="5489999"/>
                <a:ext cx="1118511" cy="289951"/>
              </a:xfrm>
              <a:prstGeom prst="rect">
                <a:avLst/>
              </a:prstGeom>
              <a:blipFill>
                <a:blip r:embed="rId3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3175196" y="6192274"/>
                <a:ext cx="983924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96" y="6192274"/>
                <a:ext cx="983924" cy="289951"/>
              </a:xfrm>
              <a:prstGeom prst="rect">
                <a:avLst/>
              </a:prstGeom>
              <a:blipFill>
                <a:blip r:embed="rId3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4155499" y="6192274"/>
                <a:ext cx="987513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499" y="6192274"/>
                <a:ext cx="987513" cy="289951"/>
              </a:xfrm>
              <a:prstGeom prst="rect">
                <a:avLst/>
              </a:prstGeom>
              <a:blipFill>
                <a:blip r:embed="rId3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5100305" y="6192274"/>
                <a:ext cx="987513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305" y="6192274"/>
                <a:ext cx="987513" cy="289951"/>
              </a:xfrm>
              <a:prstGeom prst="rect">
                <a:avLst/>
              </a:prstGeom>
              <a:blipFill>
                <a:blip r:embed="rId36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7008451" y="6192274"/>
                <a:ext cx="1131400" cy="28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451" y="6192274"/>
                <a:ext cx="1131400" cy="289951"/>
              </a:xfrm>
              <a:prstGeom prst="rect">
                <a:avLst/>
              </a:prstGeom>
              <a:blipFill>
                <a:blip r:embed="rId3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8084061" y="6192274"/>
                <a:ext cx="998991" cy="291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chemeClr val="bg2">
                      <a:lumMod val="9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061" y="6192274"/>
                <a:ext cx="998991" cy="291170"/>
              </a:xfrm>
              <a:prstGeom prst="rect">
                <a:avLst/>
              </a:prstGeom>
              <a:blipFill>
                <a:blip r:embed="rId3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3586687" y="2830387"/>
            <a:ext cx="5029550" cy="871437"/>
            <a:chOff x="3586687" y="2498917"/>
            <a:chExt cx="5029550" cy="871437"/>
          </a:xfrm>
        </p:grpSpPr>
        <p:sp>
          <p:nvSpPr>
            <p:cNvPr id="8" name="Arc 7"/>
            <p:cNvSpPr/>
            <p:nvPr/>
          </p:nvSpPr>
          <p:spPr>
            <a:xfrm rot="17620119">
              <a:off x="3859306" y="2817392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3586687" y="2533043"/>
                  <a:ext cx="114486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𝑨𝑪𝑹𝑻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6687" y="2533043"/>
                  <a:ext cx="1144865" cy="276999"/>
                </a:xfrm>
                <a:prstGeom prst="rect">
                  <a:avLst/>
                </a:prstGeom>
                <a:blipFill>
                  <a:blip r:embed="rId39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/>
            <p:cNvSpPr/>
            <p:nvPr/>
          </p:nvSpPr>
          <p:spPr>
            <a:xfrm rot="17620119">
              <a:off x="4939430" y="2821714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4666811" y="2537365"/>
                  <a:ext cx="114486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811" y="2537365"/>
                  <a:ext cx="1144865" cy="276999"/>
                </a:xfrm>
                <a:prstGeom prst="rect">
                  <a:avLst/>
                </a:prstGeom>
                <a:blipFill>
                  <a:blip r:embed="rId40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c 55"/>
            <p:cNvSpPr/>
            <p:nvPr/>
          </p:nvSpPr>
          <p:spPr>
            <a:xfrm rot="17620119">
              <a:off x="7803559" y="2783266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7530940" y="2498917"/>
                  <a:ext cx="1085297" cy="2899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0940" y="2498917"/>
                  <a:ext cx="1085297" cy="289951"/>
                </a:xfrm>
                <a:prstGeom prst="rect">
                  <a:avLst/>
                </a:prstGeom>
                <a:blipFill>
                  <a:blip r:embed="rId41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3590808" y="3526483"/>
            <a:ext cx="5029550" cy="871437"/>
            <a:chOff x="3586687" y="2498917"/>
            <a:chExt cx="5029550" cy="871437"/>
          </a:xfrm>
        </p:grpSpPr>
        <p:sp>
          <p:nvSpPr>
            <p:cNvPr id="59" name="Arc 58"/>
            <p:cNvSpPr/>
            <p:nvPr/>
          </p:nvSpPr>
          <p:spPr>
            <a:xfrm rot="17620119">
              <a:off x="3859306" y="2817392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3586687" y="2533043"/>
                  <a:ext cx="114486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6687" y="2533043"/>
                  <a:ext cx="1144865" cy="276999"/>
                </a:xfrm>
                <a:prstGeom prst="rect">
                  <a:avLst/>
                </a:prstGeom>
                <a:blipFill>
                  <a:blip r:embed="rId42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Arc 60"/>
            <p:cNvSpPr/>
            <p:nvPr/>
          </p:nvSpPr>
          <p:spPr>
            <a:xfrm rot="17620119">
              <a:off x="4939430" y="2821714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666811" y="2537365"/>
                  <a:ext cx="114486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𝑨𝑪𝑹𝑻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811" y="2537365"/>
                  <a:ext cx="1144865" cy="276999"/>
                </a:xfrm>
                <a:prstGeom prst="rect">
                  <a:avLst/>
                </a:prstGeom>
                <a:blipFill>
                  <a:blip r:embed="rId4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Arc 62"/>
            <p:cNvSpPr/>
            <p:nvPr/>
          </p:nvSpPr>
          <p:spPr>
            <a:xfrm rot="17620119">
              <a:off x="7803559" y="2783266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530940" y="2498917"/>
                  <a:ext cx="1085297" cy="2899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0940" y="2498917"/>
                  <a:ext cx="1085297" cy="289951"/>
                </a:xfrm>
                <a:prstGeom prst="rect">
                  <a:avLst/>
                </a:prstGeom>
                <a:blipFill>
                  <a:blip r:embed="rId44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570210" y="2152824"/>
            <a:ext cx="5066420" cy="871437"/>
            <a:chOff x="3586687" y="2498917"/>
            <a:chExt cx="5066420" cy="871437"/>
          </a:xfrm>
        </p:grpSpPr>
        <p:sp>
          <p:nvSpPr>
            <p:cNvPr id="66" name="Arc 65"/>
            <p:cNvSpPr/>
            <p:nvPr/>
          </p:nvSpPr>
          <p:spPr>
            <a:xfrm rot="17620119">
              <a:off x="3859306" y="2817392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586687" y="2533043"/>
                  <a:ext cx="1098186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6687" y="2533043"/>
                  <a:ext cx="1098186" cy="276999"/>
                </a:xfrm>
                <a:prstGeom prst="rect">
                  <a:avLst/>
                </a:prstGeom>
                <a:blipFill>
                  <a:blip r:embed="rId4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Arc 67"/>
            <p:cNvSpPr/>
            <p:nvPr/>
          </p:nvSpPr>
          <p:spPr>
            <a:xfrm rot="17620119">
              <a:off x="4939430" y="2821714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666811" y="2537365"/>
                  <a:ext cx="1098185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811" y="2537365"/>
                  <a:ext cx="1098185" cy="276999"/>
                </a:xfrm>
                <a:prstGeom prst="rect">
                  <a:avLst/>
                </a:prstGeom>
                <a:blipFill>
                  <a:blip r:embed="rId46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Arc 69"/>
            <p:cNvSpPr/>
            <p:nvPr/>
          </p:nvSpPr>
          <p:spPr>
            <a:xfrm rot="17620119">
              <a:off x="7803559" y="2783266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530940" y="2498917"/>
                  <a:ext cx="1122167" cy="2899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0940" y="2498917"/>
                  <a:ext cx="1122167" cy="289951"/>
                </a:xfrm>
                <a:prstGeom prst="rect">
                  <a:avLst/>
                </a:prstGeom>
                <a:blipFill>
                  <a:blip r:embed="rId47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3486085" y="5033941"/>
            <a:ext cx="5209972" cy="871437"/>
            <a:chOff x="3537263" y="2498917"/>
            <a:chExt cx="5209972" cy="871437"/>
          </a:xfrm>
        </p:grpSpPr>
        <p:sp>
          <p:nvSpPr>
            <p:cNvPr id="73" name="Arc 72"/>
            <p:cNvSpPr/>
            <p:nvPr/>
          </p:nvSpPr>
          <p:spPr>
            <a:xfrm rot="17620119">
              <a:off x="3859306" y="2817392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3537263" y="2533043"/>
                  <a:ext cx="1232773" cy="2899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7263" y="2533043"/>
                  <a:ext cx="1232773" cy="289951"/>
                </a:xfrm>
                <a:prstGeom prst="rect">
                  <a:avLst/>
                </a:prstGeom>
                <a:blipFill>
                  <a:blip r:embed="rId48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Arc 74"/>
            <p:cNvSpPr/>
            <p:nvPr/>
          </p:nvSpPr>
          <p:spPr>
            <a:xfrm rot="17620119">
              <a:off x="4939430" y="2821714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4666811" y="2537365"/>
                  <a:ext cx="1274708" cy="29117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811" y="2537365"/>
                  <a:ext cx="1274708" cy="291170"/>
                </a:xfrm>
                <a:prstGeom prst="rect">
                  <a:avLst/>
                </a:prstGeom>
                <a:blipFill>
                  <a:blip r:embed="rId49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Arc 76"/>
            <p:cNvSpPr/>
            <p:nvPr/>
          </p:nvSpPr>
          <p:spPr>
            <a:xfrm rot="17620119">
              <a:off x="7803559" y="2783266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7530940" y="2498917"/>
                  <a:ext cx="1216295" cy="2899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0940" y="2498917"/>
                  <a:ext cx="1216295" cy="289951"/>
                </a:xfrm>
                <a:prstGeom prst="rect">
                  <a:avLst/>
                </a:prstGeom>
                <a:blipFill>
                  <a:blip r:embed="rId50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3482832" y="5787444"/>
            <a:ext cx="5062495" cy="871437"/>
            <a:chOff x="3537263" y="2498917"/>
            <a:chExt cx="5062495" cy="871437"/>
          </a:xfrm>
        </p:grpSpPr>
        <p:sp>
          <p:nvSpPr>
            <p:cNvPr id="81" name="Arc 80"/>
            <p:cNvSpPr/>
            <p:nvPr/>
          </p:nvSpPr>
          <p:spPr>
            <a:xfrm rot="17620119">
              <a:off x="3859306" y="2817392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3537263" y="2533043"/>
                  <a:ext cx="1085297" cy="2899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7263" y="2533043"/>
                  <a:ext cx="1085297" cy="289951"/>
                </a:xfrm>
                <a:prstGeom prst="rect">
                  <a:avLst/>
                </a:prstGeom>
                <a:blipFill>
                  <a:blip r:embed="rId51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Arc 82"/>
            <p:cNvSpPr/>
            <p:nvPr/>
          </p:nvSpPr>
          <p:spPr>
            <a:xfrm rot="17620119">
              <a:off x="4939430" y="2821714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4666811" y="2537365"/>
                  <a:ext cx="1085297" cy="2899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811" y="2537365"/>
                  <a:ext cx="1085297" cy="289951"/>
                </a:xfrm>
                <a:prstGeom prst="rect">
                  <a:avLst/>
                </a:prstGeom>
                <a:blipFill>
                  <a:blip r:embed="rId52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Arc 84"/>
            <p:cNvSpPr/>
            <p:nvPr/>
          </p:nvSpPr>
          <p:spPr>
            <a:xfrm rot="17620119">
              <a:off x="7803559" y="2783266"/>
              <a:ext cx="548640" cy="548640"/>
            </a:xfrm>
            <a:prstGeom prst="arc">
              <a:avLst>
                <a:gd name="adj1" fmla="val 16200000"/>
                <a:gd name="adj2" fmla="val 2791372"/>
              </a:avLst>
            </a:prstGeom>
            <a:ln w="28575"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7530940" y="2498917"/>
                  <a:ext cx="1068818" cy="28995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𝐴𝐶𝑅𝑇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0940" y="2498917"/>
                  <a:ext cx="1068818" cy="289951"/>
                </a:xfrm>
                <a:prstGeom prst="rect">
                  <a:avLst/>
                </a:prstGeom>
                <a:blipFill>
                  <a:blip r:embed="rId53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024363" y="3423182"/>
                <a:ext cx="16928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continuous these are functions!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363" y="3423182"/>
                <a:ext cx="1692875" cy="1569660"/>
              </a:xfrm>
              <a:prstGeom prst="rect">
                <a:avLst/>
              </a:prstGeom>
              <a:blipFill>
                <a:blip r:embed="rId54"/>
                <a:stretch>
                  <a:fillRect l="-5396" t="-3113" r="-1439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6397604" y="4698735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604" y="4698735"/>
                <a:ext cx="380232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itle 1"/>
          <p:cNvSpPr txBox="1">
            <a:spLocks/>
          </p:cNvSpPr>
          <p:nvPr/>
        </p:nvSpPr>
        <p:spPr>
          <a:xfrm>
            <a:off x="-102870" y="256032"/>
            <a:ext cx="117614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003B5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3600" b="1" dirty="0" smtClean="0">
                <a:latin typeface="+mj-lt"/>
              </a:rPr>
              <a:t>Comment 1: This is a lot of causal parameters</a:t>
            </a:r>
            <a:endParaRPr 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386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836" y="25603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Comment 2: The </a:t>
            </a:r>
            <a:r>
              <a:rPr lang="en-US" b="1" dirty="0" smtClean="0">
                <a:latin typeface="+mj-lt"/>
              </a:rPr>
              <a:t>distinction matters!</a:t>
            </a:r>
            <a:endParaRPr lang="en-US" b="1" dirty="0">
              <a:latin typeface="+mj-l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005896" y="1812678"/>
            <a:ext cx="5943600" cy="4220841"/>
            <a:chOff x="1303223" y="1406278"/>
            <a:chExt cx="5943600" cy="4220841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Arc 24"/>
          <p:cNvSpPr/>
          <p:nvPr/>
        </p:nvSpPr>
        <p:spPr>
          <a:xfrm flipH="1">
            <a:off x="3022827" y="3478472"/>
            <a:ext cx="4182306" cy="5479261"/>
          </a:xfrm>
          <a:prstGeom prst="arc">
            <a:avLst>
              <a:gd name="adj1" fmla="val 12675689"/>
              <a:gd name="adj2" fmla="val 2127306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811545" y="1490300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45" y="1490300"/>
                <a:ext cx="12397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006928" y="5882939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928" y="5882939"/>
                <a:ext cx="334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 flipV="1">
            <a:off x="5923968" y="3704808"/>
            <a:ext cx="0" cy="233172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102636" y="3313444"/>
                <a:ext cx="21945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𝑨𝑪𝑹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𝑨𝑪𝑹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636" y="3313444"/>
                <a:ext cx="219457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>
            <a:cxnSpLocks/>
          </p:cNvCxnSpPr>
          <p:nvPr/>
        </p:nvCxnSpPr>
        <p:spPr>
          <a:xfrm>
            <a:off x="5152511" y="3247566"/>
            <a:ext cx="1900251" cy="10593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052762" y="4885544"/>
                <a:ext cx="8321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𝐴𝑇𝐸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762" y="4885544"/>
                <a:ext cx="832151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 rot="16200000" flipV="1">
            <a:off x="4474761" y="2217160"/>
            <a:ext cx="0" cy="292608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903545" y="3562979"/>
                <a:ext cx="11724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𝑨𝑻𝑬</m:t>
                      </m:r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545" y="3562979"/>
                <a:ext cx="117243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 rot="16200000" flipH="1" flipV="1">
            <a:off x="6412102" y="3761324"/>
            <a:ext cx="265176" cy="502920"/>
            <a:chOff x="4553015" y="3076090"/>
            <a:chExt cx="554287" cy="166810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4555067" y="3076090"/>
              <a:ext cx="0" cy="16681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V="1">
              <a:off x="4830159" y="2799351"/>
              <a:ext cx="0" cy="55428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Arc 36"/>
          <p:cNvSpPr/>
          <p:nvPr/>
        </p:nvSpPr>
        <p:spPr>
          <a:xfrm rot="5904316">
            <a:off x="6307855" y="2848817"/>
            <a:ext cx="1171573" cy="1012784"/>
          </a:xfrm>
          <a:prstGeom prst="arc">
            <a:avLst>
              <a:gd name="adj1" fmla="val 17649136"/>
              <a:gd name="adj2" fmla="val 2127577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777740" y="6218102"/>
                <a:ext cx="334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740" y="6218102"/>
                <a:ext cx="33451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08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08883" y="1572321"/>
            <a:ext cx="114898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treatment intensity/dose/level is: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endParaRPr lang="en-US" sz="2800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 the only variation</a:t>
            </a:r>
          </a:p>
          <a:p>
            <a:pPr marL="914400" lvl="1" indent="-457200">
              <a:buAutoNum type="arabicPeriod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maybe the “best”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“Dose-response effects” are: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for internal validity </a:t>
            </a:r>
            <a:endParaRPr lang="en-US" sz="2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62569" y="1572321"/>
            <a:ext cx="6149486" cy="3972802"/>
            <a:chOff x="5662569" y="1572321"/>
            <a:chExt cx="6149486" cy="3972802"/>
          </a:xfrm>
        </p:grpSpPr>
        <p:grpSp>
          <p:nvGrpSpPr>
            <p:cNvPr id="7" name="Group 6"/>
            <p:cNvGrpSpPr/>
            <p:nvPr/>
          </p:nvGrpSpPr>
          <p:grpSpPr>
            <a:xfrm>
              <a:off x="7516536" y="1572321"/>
              <a:ext cx="4295519" cy="3494818"/>
              <a:chOff x="7474591" y="1683986"/>
              <a:chExt cx="4295519" cy="34948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t="26047" b="10863"/>
              <a:stretch/>
            </p:blipFill>
            <p:spPr>
              <a:xfrm>
                <a:off x="7474591" y="3036815"/>
                <a:ext cx="4295519" cy="213080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4591" y="1683986"/>
                <a:ext cx="3977169" cy="1352829"/>
              </a:xfrm>
              <a:prstGeom prst="rect">
                <a:avLst/>
              </a:prstGeom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8783273" y="4714613"/>
                <a:ext cx="292608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7576656" y="4942514"/>
                <a:ext cx="41148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569665" y="5178804"/>
                <a:ext cx="41148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Arrow Connector 11"/>
            <p:cNvCxnSpPr/>
            <p:nvPr/>
          </p:nvCxnSpPr>
          <p:spPr>
            <a:xfrm flipH="1">
              <a:off x="5662569" y="3330429"/>
              <a:ext cx="1770077" cy="221469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"/>
          <p:cNvSpPr txBox="1">
            <a:spLocks/>
          </p:cNvSpPr>
          <p:nvPr/>
        </p:nvSpPr>
        <p:spPr>
          <a:xfrm>
            <a:off x="563880" y="2560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003B5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3600" b="1" smtClean="0">
                <a:latin typeface="+mj-lt"/>
              </a:rPr>
              <a:t>Big changes for staggered timing…what about continuous treatments?</a:t>
            </a:r>
            <a:endParaRPr 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098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willing to believe?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18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Parallel Trends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Extension of binary parallel trends (when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n-US" dirty="0" smtClean="0"/>
                  <a:t>).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6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Identifying ATT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4784"/>
                <a:ext cx="10515600" cy="4921539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b="0" i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i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b="0" i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strike="sngStrike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4784"/>
                <a:ext cx="10515600" cy="49215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068291" y="1510147"/>
            <a:ext cx="5843381" cy="845126"/>
            <a:chOff x="6068291" y="1510147"/>
            <a:chExt cx="5843381" cy="845126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6068291" y="1953491"/>
              <a:ext cx="1094509" cy="40178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90508" y="1510147"/>
              <a:ext cx="4721164" cy="46166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This is just like traditional 2x2 DD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14344" y="3007668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Ant.</a:t>
            </a:r>
            <a:endParaRPr lang="en-U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88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Identifying ATT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4784"/>
                <a:ext cx="10515600" cy="4921539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endParaRPr lang="en-US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b="0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b="0" i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i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b="0" i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trike="sngStrike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trike="sngStrike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trike="sngStrike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trike="sngStrike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trike="sngStrike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 b="0" strike="sngStrike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strike="sngStrike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𝑨𝑻𝑻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4784"/>
                <a:ext cx="10515600" cy="492153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068291" y="1510147"/>
            <a:ext cx="5843381" cy="845126"/>
            <a:chOff x="6068291" y="1510147"/>
            <a:chExt cx="5843381" cy="845126"/>
          </a:xfrm>
        </p:grpSpPr>
        <p:cxnSp>
          <p:nvCxnSpPr>
            <p:cNvPr id="5" name="Straight Arrow Connector 4"/>
            <p:cNvCxnSpPr/>
            <p:nvPr/>
          </p:nvCxnSpPr>
          <p:spPr>
            <a:xfrm flipH="1">
              <a:off x="6068291" y="1953491"/>
              <a:ext cx="1094509" cy="401782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190508" y="1510147"/>
              <a:ext cx="4721164" cy="46166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This is just like traditional 2x2 DD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714344" y="3007668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Ant.</a:t>
            </a:r>
            <a:endParaRPr lang="en-U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32594" y="479292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49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b="1" dirty="0" smtClean="0">
                    <a:latin typeface="+mj-lt"/>
                    <a:cs typeface="Times New Roman" panose="02020603050405020304" pitchFamily="18" charset="0"/>
                  </a:rPr>
                  <a:t>Identifying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𝑨𝑻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𝒐</m:t>
                        </m:r>
                      </m:sup>
                    </m:sSup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3593" b="-1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4784"/>
                <a:ext cx="10515600" cy="492153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𝐴𝑇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𝐴𝑇𝑇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0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4784"/>
                <a:ext cx="10515600" cy="492153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427046" y="4427414"/>
            <a:ext cx="4744012" cy="1613961"/>
            <a:chOff x="3427046" y="4427414"/>
            <a:chExt cx="4744012" cy="1613961"/>
          </a:xfrm>
        </p:grpSpPr>
        <p:sp>
          <p:nvSpPr>
            <p:cNvPr id="4" name="Left Brace 3"/>
            <p:cNvSpPr/>
            <p:nvPr/>
          </p:nvSpPr>
          <p:spPr>
            <a:xfrm rot="16200000">
              <a:off x="5439509" y="2414951"/>
              <a:ext cx="590062" cy="4614987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10707" y="5210378"/>
              <a:ext cx="45603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you </a:t>
              </a:r>
              <a:r>
                <a:rPr lang="en-US" sz="24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want </a:t>
              </a:r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 average ATT then </a:t>
              </a:r>
            </a:p>
            <a:p>
              <a:r>
                <a:rPr lang="en-US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don’t use the dose variation at all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43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Identifying ACRT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4784"/>
                <a:ext cx="10941424" cy="492153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 smtClean="0"/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𝐴𝑇𝑇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𝐴𝑇𝑇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𝐴𝑇𝑇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𝐴𝑇𝑇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1" i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1" i="1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𝑨𝑪𝑹𝑻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𝐴𝑇𝑇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𝐴𝑇𝑇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4784"/>
                <a:ext cx="10941424" cy="492153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962744" y="1824325"/>
            <a:ext cx="1708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 Ant. + PT)</a:t>
            </a:r>
            <a:endParaRPr lang="en-US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68941" y="5885329"/>
            <a:ext cx="3721724" cy="750994"/>
            <a:chOff x="268941" y="5885329"/>
            <a:chExt cx="3721724" cy="750994"/>
          </a:xfrm>
        </p:grpSpPr>
        <p:sp>
          <p:nvSpPr>
            <p:cNvPr id="12" name="Left Brace 11"/>
            <p:cNvSpPr/>
            <p:nvPr/>
          </p:nvSpPr>
          <p:spPr>
            <a:xfrm rot="16200000">
              <a:off x="2299447" y="4979894"/>
              <a:ext cx="156885" cy="196775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8941" y="6174658"/>
              <a:ext cx="3721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Interpretable 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2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ausal effect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29636" y="5885328"/>
            <a:ext cx="6867177" cy="813390"/>
            <a:chOff x="4029636" y="5885328"/>
            <a:chExt cx="6867177" cy="813390"/>
          </a:xfrm>
        </p:grpSpPr>
        <p:sp>
          <p:nvSpPr>
            <p:cNvPr id="13" name="Left Brace 12"/>
            <p:cNvSpPr/>
            <p:nvPr/>
          </p:nvSpPr>
          <p:spPr>
            <a:xfrm rot="16200000">
              <a:off x="6436658" y="3478306"/>
              <a:ext cx="156885" cy="497092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259740" y="6207301"/>
                  <a:ext cx="6637073" cy="4914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“Selection bias” (heterogeneous effects 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740" y="6207301"/>
                  <a:ext cx="6637073" cy="491417"/>
                </a:xfrm>
                <a:prstGeom prst="rect">
                  <a:avLst/>
                </a:prstGeom>
                <a:blipFill>
                  <a:blip r:embed="rId4"/>
                  <a:stretch>
                    <a:fillRect l="-1469" t="-9877" r="-459" b="-209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0532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Identifying ACRT</a:t>
            </a:r>
            <a:endParaRPr lang="en-US" b="1" dirty="0"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517754" y="1867454"/>
            <a:ext cx="5943600" cy="4220841"/>
            <a:chOff x="1303223" y="1406278"/>
            <a:chExt cx="5943600" cy="4220841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323403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403" y="1545076"/>
                <a:ext cx="12397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518786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786" y="5937715"/>
                <a:ext cx="334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62886" y="6227435"/>
                <a:ext cx="671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886" y="6227435"/>
                <a:ext cx="67191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430166" y="4773038"/>
            <a:ext cx="2352637" cy="1309740"/>
            <a:chOff x="1918308" y="4773038"/>
            <a:chExt cx="2352637" cy="1309740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4269271" y="4930634"/>
              <a:ext cx="0" cy="1152144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 flipV="1">
              <a:off x="3653725" y="4304189"/>
              <a:ext cx="0" cy="123444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382874" y="2514664"/>
            <a:ext cx="4789354" cy="3577627"/>
            <a:chOff x="1871016" y="2514664"/>
            <a:chExt cx="4789354" cy="3577627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6660370" y="2663291"/>
              <a:ext cx="0" cy="34290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V="1">
              <a:off x="4846193" y="850380"/>
              <a:ext cx="0" cy="361188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874395" y="6227434"/>
                <a:ext cx="668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395" y="6227434"/>
                <a:ext cx="6683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/>
          <p:cNvSpPr/>
          <p:nvPr/>
        </p:nvSpPr>
        <p:spPr>
          <a:xfrm>
            <a:off x="2722615" y="4893188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118271" y="2617861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/>
          <p:cNvCxnSpPr>
            <a:stCxn id="60" idx="7"/>
            <a:endCxn id="61" idx="2"/>
          </p:cNvCxnSpPr>
          <p:nvPr/>
        </p:nvCxnSpPr>
        <p:spPr>
          <a:xfrm flipV="1">
            <a:off x="2800664" y="2663291"/>
            <a:ext cx="2317607" cy="22432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905682" y="2632423"/>
            <a:ext cx="3239806" cy="1194712"/>
            <a:chOff x="1905682" y="2632423"/>
            <a:chExt cx="3239806" cy="1194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905682" y="3095827"/>
                  <a:ext cx="11144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𝑨𝑪𝑹𝑻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682" y="3095827"/>
                  <a:ext cx="1114408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>
              <a:cxnSpLocks/>
            </p:cNvCxnSpPr>
            <p:nvPr/>
          </p:nvCxnSpPr>
          <p:spPr>
            <a:xfrm flipV="1">
              <a:off x="2778382" y="2632423"/>
              <a:ext cx="2367106" cy="11947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3063745" y="3502379"/>
              <a:ext cx="338328" cy="170697"/>
              <a:chOff x="4551890" y="3072072"/>
              <a:chExt cx="338328" cy="170697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V="1">
                <a:off x="4555067" y="3072072"/>
                <a:ext cx="0" cy="17069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16200000" flipV="1">
                <a:off x="4721054" y="2907331"/>
                <a:ext cx="0" cy="33832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1460322" y="2192156"/>
            <a:ext cx="9781217" cy="8336819"/>
            <a:chOff x="1460322" y="2192156"/>
            <a:chExt cx="9781217" cy="8336819"/>
          </a:xfrm>
        </p:grpSpPr>
        <p:sp>
          <p:nvSpPr>
            <p:cNvPr id="57" name="Arc 56"/>
            <p:cNvSpPr/>
            <p:nvPr/>
          </p:nvSpPr>
          <p:spPr>
            <a:xfrm flipH="1">
              <a:off x="1460322" y="4159878"/>
              <a:ext cx="9653365" cy="4737697"/>
            </a:xfrm>
            <a:prstGeom prst="arc">
              <a:avLst>
                <a:gd name="adj1" fmla="val 16200000"/>
                <a:gd name="adj2" fmla="val 2127306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Arc 57"/>
            <p:cNvSpPr/>
            <p:nvPr/>
          </p:nvSpPr>
          <p:spPr>
            <a:xfrm flipH="1">
              <a:off x="1522755" y="2521323"/>
              <a:ext cx="9718784" cy="8007652"/>
            </a:xfrm>
            <a:prstGeom prst="arc">
              <a:avLst>
                <a:gd name="adj1" fmla="val 16199999"/>
                <a:gd name="adj2" fmla="val 2127306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935203" y="2192156"/>
                  <a:ext cx="2988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203" y="2192156"/>
                  <a:ext cx="298851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964201" y="3827135"/>
                  <a:ext cx="30789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201" y="3827135"/>
                  <a:ext cx="3078920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407662" y="3645425"/>
            <a:ext cx="2373467" cy="2420408"/>
            <a:chOff x="407662" y="3645425"/>
            <a:chExt cx="2373467" cy="2420408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2781129" y="3827135"/>
              <a:ext cx="0" cy="22386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V="1">
              <a:off x="2161165" y="3218664"/>
              <a:ext cx="0" cy="123444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07662" y="3645425"/>
                  <a:ext cx="9744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62" y="3645425"/>
                  <a:ext cx="97443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ight Brace 5"/>
          <p:cNvSpPr/>
          <p:nvPr/>
        </p:nvSpPr>
        <p:spPr>
          <a:xfrm>
            <a:off x="1608043" y="2767420"/>
            <a:ext cx="233416" cy="1013850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26205" y="3874500"/>
            <a:ext cx="1009283" cy="1013850"/>
            <a:chOff x="1626205" y="3874500"/>
            <a:chExt cx="1009283" cy="1013850"/>
          </a:xfrm>
        </p:grpSpPr>
        <p:sp>
          <p:nvSpPr>
            <p:cNvPr id="46" name="Right Brace 45"/>
            <p:cNvSpPr/>
            <p:nvPr/>
          </p:nvSpPr>
          <p:spPr>
            <a:xfrm>
              <a:off x="1626205" y="3874500"/>
              <a:ext cx="233416" cy="101385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89157" y="4193535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bias</a:t>
              </a:r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32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Identifying ACRT</a:t>
            </a:r>
            <a:endParaRPr lang="en-US" b="1" dirty="0"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517754" y="1867454"/>
            <a:ext cx="5943600" cy="4220841"/>
            <a:chOff x="1303223" y="1406278"/>
            <a:chExt cx="5943600" cy="4220841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323403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403" y="1545076"/>
                <a:ext cx="12397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518786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786" y="5937715"/>
                <a:ext cx="334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62886" y="6227435"/>
                <a:ext cx="671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886" y="6227435"/>
                <a:ext cx="67191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430166" y="4773038"/>
            <a:ext cx="2352637" cy="1309740"/>
            <a:chOff x="1918308" y="4773038"/>
            <a:chExt cx="2352637" cy="1309740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4269271" y="4930634"/>
              <a:ext cx="0" cy="1152144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 flipV="1">
              <a:off x="3653725" y="4304189"/>
              <a:ext cx="0" cy="123444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382874" y="2514664"/>
            <a:ext cx="4789354" cy="3577627"/>
            <a:chOff x="1871016" y="2514664"/>
            <a:chExt cx="4789354" cy="3577627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6660370" y="2663291"/>
              <a:ext cx="0" cy="34290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V="1">
              <a:off x="4846193" y="850380"/>
              <a:ext cx="0" cy="361188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874395" y="6227434"/>
                <a:ext cx="668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395" y="6227434"/>
                <a:ext cx="6683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/>
          <p:cNvSpPr/>
          <p:nvPr/>
        </p:nvSpPr>
        <p:spPr>
          <a:xfrm>
            <a:off x="2722615" y="4893188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118271" y="2617861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/>
          <p:cNvCxnSpPr>
            <a:stCxn id="60" idx="7"/>
            <a:endCxn id="61" idx="2"/>
          </p:cNvCxnSpPr>
          <p:nvPr/>
        </p:nvCxnSpPr>
        <p:spPr>
          <a:xfrm flipV="1">
            <a:off x="2800664" y="2663291"/>
            <a:ext cx="2317607" cy="22432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905682" y="2632423"/>
            <a:ext cx="3239806" cy="1194712"/>
            <a:chOff x="1905682" y="2632423"/>
            <a:chExt cx="3239806" cy="1194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905682" y="3095827"/>
                  <a:ext cx="11144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𝑨𝑪𝑹𝑻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682" y="3095827"/>
                  <a:ext cx="1114408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>
              <a:cxnSpLocks/>
            </p:cNvCxnSpPr>
            <p:nvPr/>
          </p:nvCxnSpPr>
          <p:spPr>
            <a:xfrm flipV="1">
              <a:off x="2778382" y="2632423"/>
              <a:ext cx="2367106" cy="11947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3063745" y="3502379"/>
              <a:ext cx="338328" cy="170697"/>
              <a:chOff x="4551890" y="3072072"/>
              <a:chExt cx="338328" cy="170697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V="1">
                <a:off x="4555067" y="3072072"/>
                <a:ext cx="0" cy="17069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16200000" flipV="1">
                <a:off x="4721054" y="2907331"/>
                <a:ext cx="0" cy="33832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1460322" y="2192156"/>
            <a:ext cx="9781217" cy="8336819"/>
            <a:chOff x="1460322" y="2192156"/>
            <a:chExt cx="9781217" cy="8336819"/>
          </a:xfrm>
        </p:grpSpPr>
        <p:sp>
          <p:nvSpPr>
            <p:cNvPr id="57" name="Arc 56"/>
            <p:cNvSpPr/>
            <p:nvPr/>
          </p:nvSpPr>
          <p:spPr>
            <a:xfrm flipH="1">
              <a:off x="1460322" y="4159878"/>
              <a:ext cx="9653365" cy="4737697"/>
            </a:xfrm>
            <a:prstGeom prst="arc">
              <a:avLst>
                <a:gd name="adj1" fmla="val 16200000"/>
                <a:gd name="adj2" fmla="val 2127306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Arc 57"/>
            <p:cNvSpPr/>
            <p:nvPr/>
          </p:nvSpPr>
          <p:spPr>
            <a:xfrm flipH="1">
              <a:off x="1522755" y="2521323"/>
              <a:ext cx="9718784" cy="8007652"/>
            </a:xfrm>
            <a:prstGeom prst="arc">
              <a:avLst>
                <a:gd name="adj1" fmla="val 16199999"/>
                <a:gd name="adj2" fmla="val 2127306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935203" y="2192156"/>
                  <a:ext cx="2988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203" y="2192156"/>
                  <a:ext cx="298851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964201" y="3827135"/>
                  <a:ext cx="30789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201" y="3827135"/>
                  <a:ext cx="3078920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407662" y="3645425"/>
            <a:ext cx="2373467" cy="2420408"/>
            <a:chOff x="407662" y="3645425"/>
            <a:chExt cx="2373467" cy="2420408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2781129" y="3827135"/>
              <a:ext cx="0" cy="22386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V="1">
              <a:off x="2161165" y="3218664"/>
              <a:ext cx="0" cy="123444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07662" y="3645425"/>
                  <a:ext cx="9744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62" y="3645425"/>
                  <a:ext cx="97443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ight Brace 5"/>
          <p:cNvSpPr/>
          <p:nvPr/>
        </p:nvSpPr>
        <p:spPr>
          <a:xfrm>
            <a:off x="1608043" y="2767420"/>
            <a:ext cx="233416" cy="1013850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26205" y="3874500"/>
            <a:ext cx="1009283" cy="1013850"/>
            <a:chOff x="1626205" y="3874500"/>
            <a:chExt cx="1009283" cy="1013850"/>
          </a:xfrm>
        </p:grpSpPr>
        <p:sp>
          <p:nvSpPr>
            <p:cNvPr id="46" name="Right Brace 45"/>
            <p:cNvSpPr/>
            <p:nvPr/>
          </p:nvSpPr>
          <p:spPr>
            <a:xfrm>
              <a:off x="1626205" y="3874500"/>
              <a:ext cx="233416" cy="101385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89157" y="4193535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bias</a:t>
              </a:r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Oval 46"/>
          <p:cNvSpPr/>
          <p:nvPr/>
        </p:nvSpPr>
        <p:spPr>
          <a:xfrm>
            <a:off x="2745161" y="3795719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36601" y="3080438"/>
            <a:ext cx="6785562" cy="760711"/>
            <a:chOff x="2836601" y="3080438"/>
            <a:chExt cx="6785562" cy="760711"/>
          </a:xfrm>
        </p:grpSpPr>
        <p:sp>
          <p:nvSpPr>
            <p:cNvPr id="9" name="TextBox 8"/>
            <p:cNvSpPr txBox="1"/>
            <p:nvPr/>
          </p:nvSpPr>
          <p:spPr>
            <a:xfrm>
              <a:off x="6082411" y="3080438"/>
              <a:ext cx="3539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the counterfactual we need</a:t>
              </a:r>
              <a:endPara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  <a:endCxn id="47" idx="6"/>
            </p:cNvCxnSpPr>
            <p:nvPr/>
          </p:nvCxnSpPr>
          <p:spPr>
            <a:xfrm flipH="1">
              <a:off x="2836601" y="3249715"/>
              <a:ext cx="3245810" cy="59143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800664" y="4970741"/>
            <a:ext cx="8521232" cy="688374"/>
            <a:chOff x="2788839" y="3856039"/>
            <a:chExt cx="8521232" cy="688374"/>
          </a:xfrm>
        </p:grpSpPr>
        <p:sp>
          <p:nvSpPr>
            <p:cNvPr id="53" name="TextBox 52"/>
            <p:cNvSpPr txBox="1"/>
            <p:nvPr/>
          </p:nvSpPr>
          <p:spPr>
            <a:xfrm>
              <a:off x="6077548" y="4205859"/>
              <a:ext cx="5232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But this is the one we get from the lower-dose units</a:t>
              </a:r>
              <a:endPara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Straight Arrow Connector 53"/>
            <p:cNvCxnSpPr>
              <a:stCxn id="53" idx="1"/>
              <a:endCxn id="60" idx="5"/>
            </p:cNvCxnSpPr>
            <p:nvPr/>
          </p:nvCxnSpPr>
          <p:spPr>
            <a:xfrm flipH="1" flipV="1">
              <a:off x="2788839" y="3856039"/>
              <a:ext cx="3288709" cy="51909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75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Strong Parallel Trends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 + homogenous treatment effect functions: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sz="4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∀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331470" y="3188970"/>
            <a:ext cx="4511235" cy="1139607"/>
            <a:chOff x="68580" y="3360420"/>
            <a:chExt cx="4511235" cy="113960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1737360" y="3360420"/>
              <a:ext cx="1211580" cy="30861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8580" y="3669030"/>
              <a:ext cx="4511235" cy="83099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Groups don’t change differentially </a:t>
              </a: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non-treatment-related reasons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25540" y="5463540"/>
            <a:ext cx="4273927" cy="1290846"/>
            <a:chOff x="68580" y="3209181"/>
            <a:chExt cx="4273927" cy="1290846"/>
          </a:xfrm>
        </p:grpSpPr>
        <p:cxnSp>
          <p:nvCxnSpPr>
            <p:cNvPr id="18" name="Straight Arrow Connector 17"/>
            <p:cNvCxnSpPr/>
            <p:nvPr/>
          </p:nvCxnSpPr>
          <p:spPr>
            <a:xfrm flipH="1" flipV="1">
              <a:off x="403860" y="3209181"/>
              <a:ext cx="1333500" cy="45984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8580" y="3669030"/>
              <a:ext cx="4273927" cy="83099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 do they change for treatment</a:t>
              </a:r>
            </a:p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effect reasons at a given dose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j-lt"/>
                <a:cs typeface="Times New Roman" panose="02020603050405020304" pitchFamily="18" charset="0"/>
              </a:rPr>
              <a:t>We (almost) never say this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943094" y="3715078"/>
            <a:ext cx="8796728" cy="2275242"/>
            <a:chOff x="538162" y="2563501"/>
            <a:chExt cx="11115675" cy="2875029"/>
          </a:xfrm>
        </p:grpSpPr>
        <p:pic>
          <p:nvPicPr>
            <p:cNvPr id="1026" name="Picture 2" descr="Imag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035"/>
            <a:stretch/>
          </p:blipFill>
          <p:spPr bwMode="auto">
            <a:xfrm>
              <a:off x="538162" y="2563501"/>
              <a:ext cx="11115675" cy="2600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358984" y="4786458"/>
              <a:ext cx="6160957" cy="652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2177760" y="5174764"/>
            <a:ext cx="8321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62946" y="5484561"/>
            <a:ext cx="8369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8027" y="6421120"/>
            <a:ext cx="2967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*also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Saez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Slemrod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Giertz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2012 JEL.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135466" y="5779366"/>
            <a:ext cx="347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19" y="1704454"/>
            <a:ext cx="7410037" cy="157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6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08883" y="1572321"/>
            <a:ext cx="1148982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treatment intensity/dose/level is:</a:t>
            </a:r>
          </a:p>
          <a:p>
            <a:endParaRPr lang="en-US" sz="28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endParaRPr lang="en-US" sz="2800" i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 the only variation</a:t>
            </a:r>
          </a:p>
          <a:p>
            <a:pPr marL="914400" lvl="1" indent="-457200">
              <a:buAutoNum type="arabicPeriod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maybe the “best”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variation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“Dose-response effects” are: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Evidence for internal validity </a:t>
            </a:r>
            <a:endParaRPr lang="en-US" sz="2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AutoNum type="arabicPeriod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interest per se</a:t>
            </a:r>
            <a:endParaRPr lang="en-US" sz="2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62569" y="1572321"/>
            <a:ext cx="5831136" cy="3972802"/>
            <a:chOff x="5662569" y="1572321"/>
            <a:chExt cx="5831136" cy="397280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7516536" y="1572321"/>
              <a:ext cx="3977169" cy="1352829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H="1">
              <a:off x="5662569" y="3330429"/>
              <a:ext cx="1770077" cy="2214694"/>
            </a:xfrm>
            <a:prstGeom prst="straightConnector1">
              <a:avLst/>
            </a:prstGeom>
            <a:ln>
              <a:solidFill>
                <a:srgbClr val="FF0000">
                  <a:alpha val="30196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4096281" y="4805202"/>
            <a:ext cx="8007314" cy="1839188"/>
            <a:chOff x="4096281" y="4805202"/>
            <a:chExt cx="8007314" cy="1839188"/>
          </a:xfrm>
        </p:grpSpPr>
        <p:grpSp>
          <p:nvGrpSpPr>
            <p:cNvPr id="19" name="Group 18"/>
            <p:cNvGrpSpPr/>
            <p:nvPr/>
          </p:nvGrpSpPr>
          <p:grpSpPr>
            <a:xfrm>
              <a:off x="4981319" y="6134793"/>
              <a:ext cx="7122276" cy="509597"/>
              <a:chOff x="4706405" y="6134793"/>
              <a:chExt cx="7122276" cy="50959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/>
              <a:srcRect t="8621"/>
              <a:stretch/>
            </p:blipFill>
            <p:spPr>
              <a:xfrm>
                <a:off x="4706405" y="6134793"/>
                <a:ext cx="7105650" cy="496122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9019310" y="6359453"/>
                <a:ext cx="2809371" cy="2849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8807" y="4805202"/>
              <a:ext cx="5196951" cy="1103089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 flipH="1" flipV="1">
              <a:off x="4096281" y="6162924"/>
              <a:ext cx="783290" cy="8824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637630" y="6589350"/>
              <a:ext cx="4572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63880" y="2560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+mj-lt"/>
                <a:cs typeface="Times New Roman" panose="02020603050405020304" pitchFamily="18" charset="0"/>
              </a:rPr>
              <a:t>Big changes for staggered timing…</a:t>
            </a:r>
            <a:r>
              <a:rPr lang="en-US" sz="3600" b="1" dirty="0">
                <a:latin typeface="+mj-lt"/>
                <a:cs typeface="Times New Roman" panose="02020603050405020304" pitchFamily="18" charset="0"/>
              </a:rPr>
              <a:t>w</a:t>
            </a:r>
            <a:r>
              <a:rPr lang="en-US" sz="3600" b="1" dirty="0" smtClean="0">
                <a:latin typeface="+mj-lt"/>
                <a:cs typeface="Times New Roman" panose="02020603050405020304" pitchFamily="18" charset="0"/>
              </a:rPr>
              <a:t>hat about continuous treatments?</a:t>
            </a:r>
            <a:endParaRPr lang="en-US" sz="3600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37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431800"/>
            <a:ext cx="10515600" cy="102108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Identifying ACR under SPT: “same curve”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517754" y="1867454"/>
            <a:ext cx="5943600" cy="4220841"/>
            <a:chOff x="1303223" y="1406278"/>
            <a:chExt cx="5943600" cy="4220841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323403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403" y="1545076"/>
                <a:ext cx="12397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518786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786" y="5937715"/>
                <a:ext cx="334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62886" y="6227435"/>
                <a:ext cx="671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886" y="6227435"/>
                <a:ext cx="67191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430166" y="4773038"/>
            <a:ext cx="2352637" cy="1309740"/>
            <a:chOff x="1918308" y="4773038"/>
            <a:chExt cx="2352637" cy="1309740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4269271" y="4930634"/>
              <a:ext cx="0" cy="1152144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 flipV="1">
              <a:off x="3653725" y="4304189"/>
              <a:ext cx="0" cy="123444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𝑨𝑻𝑬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382874" y="2514664"/>
            <a:ext cx="4789354" cy="3577627"/>
            <a:chOff x="1871016" y="2514664"/>
            <a:chExt cx="4789354" cy="3577627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6660370" y="2663291"/>
              <a:ext cx="0" cy="34290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V="1">
              <a:off x="4846193" y="850380"/>
              <a:ext cx="0" cy="361188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𝑨𝑻𝑬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874395" y="6227434"/>
                <a:ext cx="668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395" y="6227434"/>
                <a:ext cx="6683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/>
          <p:cNvSpPr/>
          <p:nvPr/>
        </p:nvSpPr>
        <p:spPr>
          <a:xfrm>
            <a:off x="2722615" y="4893188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118271" y="2617861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Connector 64"/>
          <p:cNvCxnSpPr>
            <a:stCxn id="60" idx="7"/>
            <a:endCxn id="61" idx="2"/>
          </p:cNvCxnSpPr>
          <p:nvPr/>
        </p:nvCxnSpPr>
        <p:spPr>
          <a:xfrm flipV="1">
            <a:off x="2800664" y="2663291"/>
            <a:ext cx="2317607" cy="22432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583617" y="2686070"/>
            <a:ext cx="2527757" cy="2234683"/>
            <a:chOff x="2562415" y="1592452"/>
            <a:chExt cx="2527757" cy="2234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562415" y="2436726"/>
                  <a:ext cx="10422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𝑨𝑪𝑹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2415" y="2436726"/>
                  <a:ext cx="1042273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>
              <a:cxnSpLocks/>
            </p:cNvCxnSpPr>
            <p:nvPr/>
          </p:nvCxnSpPr>
          <p:spPr>
            <a:xfrm flipV="1">
              <a:off x="2778382" y="1592452"/>
              <a:ext cx="2311790" cy="2234683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3595949" y="2709792"/>
              <a:ext cx="338328" cy="320040"/>
              <a:chOff x="5084094" y="2279485"/>
              <a:chExt cx="338328" cy="32004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V="1">
                <a:off x="5089384" y="2279485"/>
                <a:ext cx="0" cy="3200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16200000" flipV="1">
                <a:off x="5253258" y="2110322"/>
                <a:ext cx="0" cy="33832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/>
          <p:cNvGrpSpPr/>
          <p:nvPr/>
        </p:nvGrpSpPr>
        <p:grpSpPr>
          <a:xfrm>
            <a:off x="940332" y="2191045"/>
            <a:ext cx="10054296" cy="9935115"/>
            <a:chOff x="940332" y="2191045"/>
            <a:chExt cx="10054296" cy="9935115"/>
          </a:xfrm>
        </p:grpSpPr>
        <p:grpSp>
          <p:nvGrpSpPr>
            <p:cNvPr id="22" name="Group 21"/>
            <p:cNvGrpSpPr/>
            <p:nvPr/>
          </p:nvGrpSpPr>
          <p:grpSpPr>
            <a:xfrm>
              <a:off x="940332" y="2357670"/>
              <a:ext cx="10054296" cy="9768490"/>
              <a:chOff x="940332" y="2357670"/>
              <a:chExt cx="10054296" cy="9768490"/>
            </a:xfrm>
          </p:grpSpPr>
          <p:sp>
            <p:nvSpPr>
              <p:cNvPr id="21" name="Arc 20"/>
              <p:cNvSpPr/>
              <p:nvPr/>
            </p:nvSpPr>
            <p:spPr>
              <a:xfrm rot="5953730">
                <a:off x="194521" y="3400525"/>
                <a:ext cx="3443044" cy="1951422"/>
              </a:xfrm>
              <a:prstGeom prst="arc">
                <a:avLst>
                  <a:gd name="adj1" fmla="val 17794303"/>
                  <a:gd name="adj2" fmla="val 2143723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/>
              <p:cNvSpPr/>
              <p:nvPr/>
            </p:nvSpPr>
            <p:spPr>
              <a:xfrm rot="16490070">
                <a:off x="1733279" y="2864811"/>
                <a:ext cx="9768490" cy="8754208"/>
              </a:xfrm>
              <a:prstGeom prst="arc">
                <a:avLst>
                  <a:gd name="adj1" fmla="val 17729387"/>
                  <a:gd name="adj2" fmla="val 21295759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6617524" y="2191045"/>
                  <a:ext cx="8402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𝑨𝑻𝑬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524" y="2191045"/>
                  <a:ext cx="840294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583423" y="1760208"/>
                <a:ext cx="4650184" cy="48936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Good:</a:t>
                </a:r>
                <a:endParaRPr lang="en-US" sz="24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Identifies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𝐴𝐶𝑅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𝐴𝑇𝐸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en-US" sz="24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𝐴𝑇𝑇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𝐴𝐶𝑅𝑇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!)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Bad:</a:t>
                </a:r>
              </a:p>
              <a:p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were never willing to assume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SPT in binary designs—too strong!</a:t>
                </a: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inching closer to IV independence </a:t>
                </a:r>
              </a:p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assumption/quasi-randomness</a:t>
                </a: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423" y="1760208"/>
                <a:ext cx="4650184" cy="4893647"/>
              </a:xfrm>
              <a:prstGeom prst="rect">
                <a:avLst/>
              </a:prstGeom>
              <a:blipFill>
                <a:blip r:embed="rId11"/>
                <a:stretch>
                  <a:fillRect l="-1966" t="-996" r="-1048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35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442" y="275846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TWFE: 2 Periods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6575"/>
            <a:ext cx="10515600" cy="913417"/>
          </a:xfrm>
        </p:spPr>
        <p:txBody>
          <a:bodyPr/>
          <a:lstStyle/>
          <a:p>
            <a:pPr algn="ctr"/>
            <a:r>
              <a:rPr lang="en-US" b="1" dirty="0" err="1" smtClean="0">
                <a:latin typeface="+mj-lt"/>
                <a:cs typeface="Times New Roman" panose="02020603050405020304" pitchFamily="18" charset="0"/>
              </a:rPr>
              <a:t>Acemoglu</a:t>
            </a: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 and Finkelstein (2008)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2761" y="1449992"/>
                <a:ext cx="11790096" cy="4898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Medicare prospective payment system (PPS; 1984) lowered the relative price of capital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moreso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hospitals with more Medicare patients. </a:t>
                </a:r>
                <a:r>
                  <a:rPr lang="en-US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happens to K/L?</a:t>
                </a:r>
              </a:p>
              <a:p>
                <a:pPr marL="0" indent="0">
                  <a:buNone/>
                </a:pPr>
                <a:endParaRPr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𝑇𝑊𝐹𝐸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𝑃𝑂𝑆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pre-PPS Medicare share of inpatient days</a:t>
                </a:r>
              </a:p>
              <a:p>
                <a:pPr marL="0" indent="0">
                  <a:buNone/>
                </a:pPr>
                <a:endParaRPr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761" y="1449992"/>
                <a:ext cx="11790096" cy="4898421"/>
              </a:xfrm>
              <a:blipFill>
                <a:blip r:embed="rId2"/>
                <a:stretch>
                  <a:fillRect l="-1086" t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5541815" y="2626961"/>
            <a:ext cx="2405298" cy="638753"/>
            <a:chOff x="5541815" y="2455511"/>
            <a:chExt cx="2405298" cy="638753"/>
          </a:xfrm>
        </p:grpSpPr>
        <p:sp>
          <p:nvSpPr>
            <p:cNvPr id="6" name="Left Brace 5"/>
            <p:cNvSpPr/>
            <p:nvPr/>
          </p:nvSpPr>
          <p:spPr>
            <a:xfrm rot="5400000">
              <a:off x="5877418" y="2489240"/>
              <a:ext cx="269421" cy="9406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15412" y="245551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1.13      </a:t>
              </a:r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 it goes up!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19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8005"/>
            <a:ext cx="10515600" cy="913417"/>
          </a:xfrm>
        </p:spPr>
        <p:txBody>
          <a:bodyPr/>
          <a:lstStyle/>
          <a:p>
            <a:pPr algn="ctr"/>
            <a:r>
              <a:rPr lang="en-US" b="1" dirty="0" err="1" smtClean="0">
                <a:latin typeface="+mj-lt"/>
                <a:cs typeface="Times New Roman" panose="02020603050405020304" pitchFamily="18" charset="0"/>
              </a:rPr>
              <a:t>Acemoglu</a:t>
            </a: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 and Finkelstein (2008)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2761" y="1461422"/>
                <a:ext cx="11790096" cy="48984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Medicare prospective payment system (PPS; 1984) lowered the relative price of capital </a:t>
                </a:r>
                <a:r>
                  <a:rPr lang="en-US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moreso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hospitals with more Medicare patients. </a:t>
                </a:r>
                <a:r>
                  <a:rPr lang="en-US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happens to K/L?</a:t>
                </a:r>
              </a:p>
              <a:p>
                <a:pPr marL="0" indent="0">
                  <a:buNone/>
                </a:pPr>
                <a:endParaRPr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𝑇𝑊𝐹𝐸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pre-PPS Medicare share of inpatient days</a:t>
                </a:r>
              </a:p>
              <a:p>
                <a:pPr marL="0" indent="0">
                  <a:buNone/>
                </a:pPr>
                <a:endParaRPr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761" y="1461422"/>
                <a:ext cx="11790096" cy="4898421"/>
              </a:xfrm>
              <a:blipFill>
                <a:blip r:embed="rId2"/>
                <a:stretch>
                  <a:fillRect l="-1086" t="-2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5541815" y="2638391"/>
            <a:ext cx="940627" cy="638753"/>
            <a:chOff x="5541815" y="2455511"/>
            <a:chExt cx="940627" cy="638753"/>
          </a:xfrm>
        </p:grpSpPr>
        <p:sp>
          <p:nvSpPr>
            <p:cNvPr id="5" name="Left Brace 4"/>
            <p:cNvSpPr/>
            <p:nvPr/>
          </p:nvSpPr>
          <p:spPr>
            <a:xfrm rot="5400000">
              <a:off x="5877418" y="2489240"/>
              <a:ext cx="269421" cy="9406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15412" y="245551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1.13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89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6575"/>
            <a:ext cx="10515600" cy="913417"/>
          </a:xfrm>
        </p:spPr>
        <p:txBody>
          <a:bodyPr/>
          <a:lstStyle/>
          <a:p>
            <a:pPr algn="ctr"/>
            <a:r>
              <a:rPr lang="en-US" b="1" dirty="0" err="1" smtClean="0">
                <a:latin typeface="+mj-lt"/>
                <a:cs typeface="Times New Roman" panose="02020603050405020304" pitchFamily="18" charset="0"/>
              </a:rPr>
              <a:t>Acemoglu</a:t>
            </a: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 and Finkelstein (2008)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41815" y="2626961"/>
            <a:ext cx="940627" cy="638753"/>
            <a:chOff x="5541815" y="2455511"/>
            <a:chExt cx="940627" cy="638753"/>
          </a:xfrm>
        </p:grpSpPr>
        <p:sp>
          <p:nvSpPr>
            <p:cNvPr id="5" name="Left Brace 4"/>
            <p:cNvSpPr/>
            <p:nvPr/>
          </p:nvSpPr>
          <p:spPr>
            <a:xfrm rot="5400000">
              <a:off x="5877418" y="2489240"/>
              <a:ext cx="269421" cy="9406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15412" y="2455511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1.13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38" y="1449992"/>
            <a:ext cx="9925050" cy="53625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307016" y="3320421"/>
            <a:ext cx="32918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73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16" y="1451610"/>
            <a:ext cx="7315200" cy="532014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9096579" y="2412084"/>
                <a:ext cx="1491049" cy="384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𝑻𝑾𝑭𝑬</m:t>
                        </m:r>
                      </m:sup>
                    </m:sSup>
                  </m:oMath>
                </a14:m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1.13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579" y="2412084"/>
                <a:ext cx="1491049" cy="384208"/>
              </a:xfrm>
              <a:prstGeom prst="rect">
                <a:avLst/>
              </a:prstGeom>
              <a:blipFill>
                <a:blip r:embed="rId3"/>
                <a:stretch>
                  <a:fillRect l="-1224" t="-4762" r="-3265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6575"/>
            <a:ext cx="10515600" cy="913417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A simple scatter plot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404280" y="1449991"/>
                <a:ext cx="4044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Binscatter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280" y="1449991"/>
                <a:ext cx="4044184" cy="461665"/>
              </a:xfrm>
              <a:prstGeom prst="rect">
                <a:avLst/>
              </a:prstGeom>
              <a:blipFill>
                <a:blip r:embed="rId4"/>
                <a:stretch>
                  <a:fillRect l="-24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8951328" y="2885564"/>
            <a:ext cx="3142700" cy="2952751"/>
            <a:chOff x="8951328" y="2714114"/>
            <a:chExt cx="3142700" cy="2952751"/>
          </a:xfrm>
        </p:grpSpPr>
        <p:cxnSp>
          <p:nvCxnSpPr>
            <p:cNvPr id="4" name="Curved Connector 3"/>
            <p:cNvCxnSpPr/>
            <p:nvPr/>
          </p:nvCxnSpPr>
          <p:spPr>
            <a:xfrm rot="5400000" flipV="1">
              <a:off x="9114121" y="2843712"/>
              <a:ext cx="994478" cy="735281"/>
            </a:xfrm>
            <a:prstGeom prst="curvedConnector3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8951328" y="3727873"/>
              <a:ext cx="3142700" cy="19389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How to interpret 1.13?</a:t>
              </a:r>
            </a:p>
            <a:p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AutoNum type="arabicPeriod"/>
              </a:pP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ACR vs ATT?</a:t>
              </a:r>
            </a:p>
            <a:p>
              <a:pPr marL="342900" indent="-342900">
                <a:buAutoNum type="arabicPeriod"/>
              </a:pP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 PT vs SPT?</a:t>
              </a:r>
            </a:p>
            <a:p>
              <a:pPr marL="342900" indent="-342900">
                <a:buAutoNum type="arabicPeriod"/>
              </a:pP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Aggregation?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25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16" y="1451610"/>
            <a:ext cx="7315200" cy="532014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9096579" y="2412084"/>
                <a:ext cx="2096087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𝑻𝑾𝑭𝑬</m:t>
                        </m:r>
                      </m:sup>
                    </m:sSup>
                  </m:oMath>
                </a14:m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1.13 (0.35)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579" y="2412084"/>
                <a:ext cx="2096087" cy="384336"/>
              </a:xfrm>
              <a:prstGeom prst="rect">
                <a:avLst/>
              </a:prstGeom>
              <a:blipFill>
                <a:blip r:embed="rId3"/>
                <a:stretch>
                  <a:fillRect l="-872" t="-4762" r="-2907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6575"/>
            <a:ext cx="10515600" cy="913417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A simple scatter plot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-34290" y="2504660"/>
                <a:ext cx="2787943" cy="12153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Yitzhaki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(1996):</a:t>
                </a:r>
              </a:p>
              <a:p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𝑇𝑊𝐹𝐸</m:t>
                        </m:r>
                      </m:sup>
                    </m:sSup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weighted average </a:t>
                </a: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of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adjacent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slopes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290" y="2504660"/>
                <a:ext cx="2787943" cy="1215333"/>
              </a:xfrm>
              <a:prstGeom prst="rect">
                <a:avLst/>
              </a:prstGeom>
              <a:blipFill>
                <a:blip r:embed="rId4"/>
                <a:stretch>
                  <a:fillRect l="-1747" t="-3015" r="-1092" b="-7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3337849" y="3284826"/>
            <a:ext cx="8768531" cy="1903984"/>
            <a:chOff x="2800954" y="3104987"/>
            <a:chExt cx="8768531" cy="1903984"/>
          </a:xfrm>
        </p:grpSpPr>
        <p:grpSp>
          <p:nvGrpSpPr>
            <p:cNvPr id="11" name="Group 10"/>
            <p:cNvGrpSpPr/>
            <p:nvPr/>
          </p:nvGrpSpPr>
          <p:grpSpPr>
            <a:xfrm>
              <a:off x="7942881" y="3723805"/>
              <a:ext cx="3626604" cy="1282148"/>
              <a:chOff x="7942881" y="3723805"/>
              <a:chExt cx="3626604" cy="128214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8006102" y="3766773"/>
                <a:ext cx="3518143" cy="1193933"/>
                <a:chOff x="8006102" y="3766773"/>
                <a:chExt cx="3518143" cy="119393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8006102" y="4212231"/>
                      <a:ext cx="3518143" cy="74847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" name="Rectangle 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06102" y="4212231"/>
                      <a:ext cx="3518143" cy="74847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TextBox 18"/>
                <p:cNvSpPr txBox="1"/>
                <p:nvPr/>
              </p:nvSpPr>
              <p:spPr>
                <a:xfrm>
                  <a:off x="8006102" y="3766773"/>
                  <a:ext cx="13524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“Wald DDs”</a:t>
                  </a:r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" name="Rectangle 16"/>
              <p:cNvSpPr/>
              <p:nvPr/>
            </p:nvSpPr>
            <p:spPr>
              <a:xfrm>
                <a:off x="7942881" y="3723805"/>
                <a:ext cx="3626604" cy="1282148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Connector 11"/>
            <p:cNvCxnSpPr/>
            <p:nvPr/>
          </p:nvCxnSpPr>
          <p:spPr>
            <a:xfrm>
              <a:off x="5055410" y="3266376"/>
              <a:ext cx="162543" cy="273778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7066428" y="3104987"/>
              <a:ext cx="148105" cy="728782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800954" y="4586468"/>
              <a:ext cx="269417" cy="42250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273072" y="3833769"/>
              <a:ext cx="206650" cy="54644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71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4" y="256032"/>
            <a:ext cx="11151972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Two-way fixed effects, discrete (ACR)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079" y="1503335"/>
                <a:ext cx="1166984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𝑇𝑊𝐹𝐸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𝑎𝑐𝑟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𝑎𝑐𝑟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𝑎𝑐𝑟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𝑎𝑐𝑟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079" y="1503335"/>
                <a:ext cx="11669842" cy="5032375"/>
              </a:xfrm>
              <a:blipFill>
                <a:blip r:embed="rId3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362883" y="1320820"/>
            <a:ext cx="5231567" cy="13549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021829" y="1551482"/>
            <a:ext cx="10288195" cy="4716680"/>
            <a:chOff x="1021829" y="1551482"/>
            <a:chExt cx="10288195" cy="4716680"/>
          </a:xfrm>
        </p:grpSpPr>
        <p:sp>
          <p:nvSpPr>
            <p:cNvPr id="8" name="Rectangle 7"/>
            <p:cNvSpPr/>
            <p:nvPr/>
          </p:nvSpPr>
          <p:spPr>
            <a:xfrm>
              <a:off x="3972911" y="1551482"/>
              <a:ext cx="1389972" cy="90690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21829" y="5553856"/>
              <a:ext cx="6009591" cy="71430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3620125" y="2458387"/>
              <a:ext cx="981857" cy="309546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51734" y="5447681"/>
              <a:ext cx="405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 are non-negative and sum to one.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79692" y="3500204"/>
            <a:ext cx="7954779" cy="1184222"/>
            <a:chOff x="4279692" y="3500204"/>
            <a:chExt cx="7954779" cy="1184222"/>
          </a:xfrm>
        </p:grpSpPr>
        <p:sp>
          <p:nvSpPr>
            <p:cNvPr id="16" name="Rectangle 15"/>
            <p:cNvSpPr/>
            <p:nvPr/>
          </p:nvSpPr>
          <p:spPr>
            <a:xfrm>
              <a:off x="4279692" y="3500204"/>
              <a:ext cx="5284033" cy="118422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13241" y="3696356"/>
              <a:ext cx="26212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 that are hump-shaped </a:t>
              </a:r>
            </a:p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 centered on E[D]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14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091" y="256032"/>
            <a:ext cx="1084498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How should we interpret 1.13?*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079" y="1503335"/>
                <a:ext cx="1166984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1.13=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𝑎𝑐𝑟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𝐴𝐶𝑅𝑇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𝐴𝑇𝑇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𝐴𝑇𝑇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𝑎𝑐𝑟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𝐴𝐶𝑅𝑇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𝑎𝑐𝑟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𝐴𝑇𝑇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𝐴𝑇𝑇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079" y="1503335"/>
                <a:ext cx="11669842" cy="50323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6334600"/>
            <a:ext cx="5827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*Under PT and in terms of ACRT parameters.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52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079" y="1503335"/>
                <a:ext cx="1166984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1.13=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𝑎𝑐𝑟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𝐴𝐶𝑅𝑇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𝐴𝑇𝑇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𝐴𝑇𝑇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𝑎𝑐𝑟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𝐴𝐶𝑅𝑇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𝑎𝑐𝑟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𝐴𝑇𝑇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𝐴𝑇𝑇</m:t>
                              </m:r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2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Problem 1:</a:t>
                </a:r>
                <a:endParaRPr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combines a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“weakly” </a:t>
                </a:r>
                <a:r>
                  <a:rPr lang="en-US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causal </a:t>
                </a:r>
                <a:r>
                  <a:rPr lang="en-US" dirty="0" smtClean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treatment effect heterogeneity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079" y="1503335"/>
                <a:ext cx="11669842" cy="5032375"/>
              </a:xfrm>
              <a:blipFill>
                <a:blip r:embed="rId2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6334600"/>
            <a:ext cx="5827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*Under PT and in terms of ACRT parameters.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98091" y="256032"/>
            <a:ext cx="1084498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How should we interpret 1.13?*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" y="25603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Callaway, Goodman-Bacon, </a:t>
            </a:r>
            <a:r>
              <a:rPr lang="en-US" b="1" dirty="0" err="1" smtClean="0">
                <a:latin typeface="+mj-lt"/>
                <a:cs typeface="Times New Roman" panose="02020603050405020304" pitchFamily="18" charset="0"/>
              </a:rPr>
              <a:t>Sant’Anna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245" y="1565910"/>
            <a:ext cx="11688419" cy="51871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causal parameters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treatment effects (ATT)			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vs. 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Average causal responses (ACRT)			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effect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d-1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“building blocks”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ATT: just like 2x2 DD				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Trends – good!</a:t>
            </a:r>
          </a:p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ACRT: need homogeneous effects			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Strong Parallel Trends – bad?</a:t>
            </a:r>
          </a:p>
          <a:p>
            <a:pPr marL="971550" lvl="1" indent="-514350">
              <a:buFont typeface="+mj-lt"/>
              <a:buAutoNum type="alphaLcPeriod"/>
            </a:pPr>
            <a:endParaRPr lang="en-US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Two-Period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TWFE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Estimand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“heterogeneity bias” and weights			</a:t>
            </a:r>
            <a:endParaRPr lang="en-US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Non-parametric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estimators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34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636"/>
            <a:ext cx="10515600" cy="913417"/>
          </a:xfrm>
        </p:spPr>
        <p:txBody>
          <a:bodyPr/>
          <a:lstStyle/>
          <a:p>
            <a:pPr algn="ctr"/>
            <a:r>
              <a:rPr lang="en-US" b="1" u="sng" dirty="0" smtClean="0">
                <a:latin typeface="+mj-lt"/>
                <a:cs typeface="Times New Roman" panose="02020603050405020304" pitchFamily="18" charset="0"/>
              </a:rPr>
              <a:t>Without SPT</a:t>
            </a: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, each ACRT is biased 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02" y="1471053"/>
            <a:ext cx="7315200" cy="53744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3337849" y="3307992"/>
            <a:ext cx="4410903" cy="1901879"/>
            <a:chOff x="2800954" y="3107092"/>
            <a:chExt cx="4410903" cy="190187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5086295" y="3270636"/>
              <a:ext cx="174149" cy="3127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8518" y="3107092"/>
              <a:ext cx="323339" cy="57610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800954" y="4586468"/>
              <a:ext cx="269417" cy="4225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106027" y="3033617"/>
            <a:ext cx="14011474" cy="7304756"/>
            <a:chOff x="2106027" y="2841106"/>
            <a:chExt cx="14011474" cy="7304756"/>
          </a:xfrm>
        </p:grpSpPr>
        <p:grpSp>
          <p:nvGrpSpPr>
            <p:cNvPr id="26" name="Group 25"/>
            <p:cNvGrpSpPr/>
            <p:nvPr/>
          </p:nvGrpSpPr>
          <p:grpSpPr>
            <a:xfrm>
              <a:off x="2106027" y="2841106"/>
              <a:ext cx="14011474" cy="6893075"/>
              <a:chOff x="1137130" y="3234000"/>
              <a:chExt cx="11075340" cy="759496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37130" y="4048947"/>
                <a:ext cx="10343414" cy="6521015"/>
                <a:chOff x="1137130" y="4048947"/>
                <a:chExt cx="10343414" cy="6521015"/>
              </a:xfrm>
            </p:grpSpPr>
            <p:sp>
              <p:nvSpPr>
                <p:cNvPr id="30" name="Arc 29"/>
                <p:cNvSpPr/>
                <p:nvPr/>
              </p:nvSpPr>
              <p:spPr>
                <a:xfrm rot="829420" flipH="1">
                  <a:off x="1196604" y="5961861"/>
                  <a:ext cx="9590932" cy="4097331"/>
                </a:xfrm>
                <a:prstGeom prst="arc">
                  <a:avLst>
                    <a:gd name="adj1" fmla="val 20095675"/>
                    <a:gd name="adj2" fmla="val 21273065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Arc 30"/>
                <p:cNvSpPr/>
                <p:nvPr/>
              </p:nvSpPr>
              <p:spPr>
                <a:xfrm flipH="1">
                  <a:off x="1137130" y="4048947"/>
                  <a:ext cx="10343414" cy="6521015"/>
                </a:xfrm>
                <a:prstGeom prst="arc">
                  <a:avLst>
                    <a:gd name="adj1" fmla="val 16199999"/>
                    <a:gd name="adj2" fmla="val 20885422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8" name="Arc 27"/>
              <p:cNvSpPr/>
              <p:nvPr/>
            </p:nvSpPr>
            <p:spPr>
              <a:xfrm flipH="1">
                <a:off x="1453034" y="3234000"/>
                <a:ext cx="10759436" cy="7006318"/>
              </a:xfrm>
              <a:prstGeom prst="arc">
                <a:avLst>
                  <a:gd name="adj1" fmla="val 16639808"/>
                  <a:gd name="adj2" fmla="val 2121351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Arc 28"/>
              <p:cNvSpPr/>
              <p:nvPr/>
            </p:nvSpPr>
            <p:spPr>
              <a:xfrm flipH="1">
                <a:off x="1137130" y="3822650"/>
                <a:ext cx="10759436" cy="7006318"/>
              </a:xfrm>
              <a:prstGeom prst="arc">
                <a:avLst>
                  <a:gd name="adj1" fmla="val 16516348"/>
                  <a:gd name="adj2" fmla="val 20883042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Arc 31"/>
            <p:cNvSpPr/>
            <p:nvPr/>
          </p:nvSpPr>
          <p:spPr>
            <a:xfrm rot="660984" flipH="1">
              <a:off x="2416296" y="3698542"/>
              <a:ext cx="12041200" cy="6447320"/>
            </a:xfrm>
            <a:prstGeom prst="arc">
              <a:avLst>
                <a:gd name="adj1" fmla="val 19058896"/>
                <a:gd name="adj2" fmla="val 2125137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26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16" y="1451610"/>
            <a:ext cx="7315200" cy="532014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34281" y="502468"/>
                <a:ext cx="11017469" cy="913417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u="sng" dirty="0" smtClean="0">
                    <a:latin typeface="+mj-lt"/>
                  </a:rPr>
                  <a:t>With SPT</a:t>
                </a:r>
                <a:r>
                  <a:rPr lang="en-US" sz="3600" b="1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+mj-lt"/>
                          </a:rPr>
                        </m:ctrlPr>
                      </m:sSupPr>
                      <m:e>
                        <m:r>
                          <a:rPr lang="en-US" sz="3600" b="1" i="1" smtClean="0">
                            <a:latin typeface="+mj-lt"/>
                          </a:rPr>
                          <m:t>𝒘</m:t>
                        </m:r>
                      </m:e>
                      <m:sup>
                        <m:r>
                          <a:rPr lang="en-US" sz="3600" b="1" i="1" smtClean="0">
                            <a:latin typeface="+mj-lt"/>
                          </a:rPr>
                          <m:t>𝒂𝒄𝒓</m:t>
                        </m:r>
                      </m:sup>
                    </m:sSup>
                    <m:d>
                      <m:dPr>
                        <m:ctrlPr>
                          <a:rPr lang="en-US" sz="3600" i="1">
                            <a:latin typeface="+mj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+mj-lt"/>
                              </a:rPr>
                              <m:t>𝑑</m:t>
                            </m:r>
                          </m:e>
                          <m:sub>
                            <m:r>
                              <a:rPr lang="en-US" sz="3600" i="1">
                                <a:latin typeface="+mj-lt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600" b="1" dirty="0" smtClean="0">
                    <a:latin typeface="+mj-lt"/>
                  </a:rPr>
                  <a:t>-weighted average of ACR(d)</a:t>
                </a:r>
                <a:endParaRPr lang="en-US" sz="3600" b="1" dirty="0">
                  <a:latin typeface="+mj-lt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4281" y="502468"/>
                <a:ext cx="11017469" cy="913417"/>
              </a:xfrm>
              <a:blipFill>
                <a:blip r:embed="rId3"/>
                <a:stretch>
                  <a:fillRect b="-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669427" y="3373643"/>
            <a:ext cx="24542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hese are all ACRs and there is a real hump-shape response…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(which is not consistent with the 2-factor production theory!)</a:t>
            </a:r>
          </a:p>
        </p:txBody>
      </p:sp>
      <p:cxnSp>
        <p:nvCxnSpPr>
          <p:cNvPr id="6" name="Straight Arrow Connector 5"/>
          <p:cNvCxnSpPr>
            <a:stCxn id="7" idx="2"/>
          </p:cNvCxnSpPr>
          <p:nvPr/>
        </p:nvCxnSpPr>
        <p:spPr>
          <a:xfrm>
            <a:off x="1367543" y="2636476"/>
            <a:ext cx="2113888" cy="1704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723" y="2267144"/>
            <a:ext cx="271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ATE(d) function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096579" y="2412084"/>
                <a:ext cx="2096087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𝑻𝑾𝑭𝑬</m:t>
                        </m:r>
                      </m:sup>
                    </m:sSup>
                  </m:oMath>
                </a14:m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1.13 (0.35)</a:t>
                </a: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579" y="2412084"/>
                <a:ext cx="2096087" cy="384336"/>
              </a:xfrm>
              <a:prstGeom prst="rect">
                <a:avLst/>
              </a:prstGeom>
              <a:blipFill>
                <a:blip r:embed="rId4"/>
                <a:stretch>
                  <a:fillRect l="-872" t="-4762" r="-2907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93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18" y="-14288"/>
            <a:ext cx="12334875" cy="66579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68941" y="2810982"/>
            <a:ext cx="3121756" cy="2007748"/>
            <a:chOff x="1268941" y="2879562"/>
            <a:chExt cx="3121756" cy="2007748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695903" y="4106917"/>
              <a:ext cx="0" cy="780393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268941" y="2879562"/>
              <a:ext cx="3121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 much weight down here (where slopes are steep!)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89645" y="676802"/>
            <a:ext cx="3413234" cy="2962930"/>
            <a:chOff x="5678215" y="768242"/>
            <a:chExt cx="3413234" cy="2962930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5678215" y="1690688"/>
              <a:ext cx="0" cy="2040484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69693" y="768242"/>
              <a:ext cx="3121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 enough weight up here (where slopes are flat!)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695793" y="2110765"/>
            <a:ext cx="2372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we just change the weighting, the summary ACR parameter falls to 0.8!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50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16" y="1463040"/>
            <a:ext cx="7315200" cy="532014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9096579" y="2423514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OLS = 1.13 (0.35)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8005"/>
            <a:ext cx="10515600" cy="913417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The simple scatter plot again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404280" y="1461421"/>
                <a:ext cx="4044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Binscatter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280" y="1461421"/>
                <a:ext cx="4044184" cy="461665"/>
              </a:xfrm>
              <a:prstGeom prst="rect">
                <a:avLst/>
              </a:prstGeom>
              <a:blipFill>
                <a:blip r:embed="rId3"/>
                <a:stretch>
                  <a:fillRect l="-2413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373883" y="5092894"/>
            <a:ext cx="2715223" cy="1509614"/>
            <a:chOff x="379670" y="4936482"/>
            <a:chExt cx="2715223" cy="1509614"/>
          </a:xfrm>
        </p:grpSpPr>
        <p:sp>
          <p:nvSpPr>
            <p:cNvPr id="12" name="Oval 11"/>
            <p:cNvSpPr/>
            <p:nvPr/>
          </p:nvSpPr>
          <p:spPr>
            <a:xfrm flipV="1">
              <a:off x="2498875" y="4936482"/>
              <a:ext cx="596018" cy="5914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79670" y="6138319"/>
                  <a:ext cx="14039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670" y="6138319"/>
                  <a:ext cx="1403974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/>
            <p:nvPr/>
          </p:nvCxnSpPr>
          <p:spPr>
            <a:xfrm flipV="1">
              <a:off x="1289010" y="5406470"/>
              <a:ext cx="1209865" cy="6560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462714" y="3812127"/>
            <a:ext cx="1705789" cy="1573619"/>
            <a:chOff x="1462714" y="3629247"/>
            <a:chExt cx="1705789" cy="1573619"/>
          </a:xfrm>
        </p:grpSpPr>
        <p:sp>
          <p:nvSpPr>
            <p:cNvPr id="17" name="Left Brace 16"/>
            <p:cNvSpPr/>
            <p:nvPr/>
          </p:nvSpPr>
          <p:spPr>
            <a:xfrm>
              <a:off x="3016922" y="3629247"/>
              <a:ext cx="151581" cy="157361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462714" y="4246911"/>
                  <a:ext cx="1554208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𝟎𝟔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𝟎𝟔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714" y="4246911"/>
                  <a:ext cx="1554208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4076271" y="3796869"/>
            <a:ext cx="1705789" cy="1573619"/>
            <a:chOff x="1462714" y="3629247"/>
            <a:chExt cx="1705789" cy="1573619"/>
          </a:xfrm>
        </p:grpSpPr>
        <p:sp>
          <p:nvSpPr>
            <p:cNvPr id="21" name="Left Brace 20"/>
            <p:cNvSpPr/>
            <p:nvPr/>
          </p:nvSpPr>
          <p:spPr>
            <a:xfrm>
              <a:off x="3016922" y="3629247"/>
              <a:ext cx="151581" cy="157361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462714" y="4246911"/>
                  <a:ext cx="133940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714" y="4246911"/>
                  <a:ext cx="1339406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6760079" y="3848572"/>
            <a:ext cx="1705789" cy="1573619"/>
            <a:chOff x="1462714" y="3629247"/>
            <a:chExt cx="1705789" cy="1573619"/>
          </a:xfrm>
        </p:grpSpPr>
        <p:sp>
          <p:nvSpPr>
            <p:cNvPr id="24" name="Left Brace 23"/>
            <p:cNvSpPr/>
            <p:nvPr/>
          </p:nvSpPr>
          <p:spPr>
            <a:xfrm>
              <a:off x="3016922" y="3629247"/>
              <a:ext cx="151581" cy="157361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462714" y="4246911"/>
                  <a:ext cx="1554208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𝟕𝟐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𝟕𝟐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714" y="4246911"/>
                  <a:ext cx="1554208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227123" y="3399837"/>
                <a:ext cx="2964877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Does OLS have a sensible interpretation under PT in terms of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𝑨𝑻𝑻</m:t>
                    </m:r>
                    <m:r>
                      <a:rPr lang="en-US" sz="2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2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sz="22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200" b="1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sz="22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s?</a:t>
                </a:r>
                <a:endParaRPr lang="en-US" sz="22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123" y="3399837"/>
                <a:ext cx="2964877" cy="1446550"/>
              </a:xfrm>
              <a:prstGeom prst="rect">
                <a:avLst/>
              </a:prstGeom>
              <a:blipFill>
                <a:blip r:embed="rId8"/>
                <a:stretch>
                  <a:fillRect l="-2675" t="-2954" r="-1440"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85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4" y="256032"/>
            <a:ext cx="11151972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Two-way fixed effects, discrete (ATT)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079" y="1503335"/>
                <a:ext cx="1166984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𝑇𝑊𝐹𝐸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𝑎𝑡𝑡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𝑎𝑡𝑡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𝑎𝑡𝑡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𝑎𝑡𝑡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079" y="1503335"/>
                <a:ext cx="11669842" cy="5032375"/>
              </a:xfrm>
              <a:blipFill>
                <a:blip r:embed="rId2"/>
                <a:stretch>
                  <a:fillRect l="-1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508110" y="1242657"/>
            <a:ext cx="4908311" cy="135492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021830" y="1551482"/>
            <a:ext cx="11199958" cy="4716680"/>
            <a:chOff x="1021830" y="1551482"/>
            <a:chExt cx="11199958" cy="4716680"/>
          </a:xfrm>
        </p:grpSpPr>
        <p:sp>
          <p:nvSpPr>
            <p:cNvPr id="8" name="Rectangle 7"/>
            <p:cNvSpPr/>
            <p:nvPr/>
          </p:nvSpPr>
          <p:spPr>
            <a:xfrm>
              <a:off x="4138448" y="1551482"/>
              <a:ext cx="1363718" cy="90690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21830" y="5553856"/>
              <a:ext cx="7972398" cy="71430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3620125" y="2458387"/>
              <a:ext cx="981857" cy="309546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9099651" y="5230690"/>
              <a:ext cx="31221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 are negative for below </a:t>
              </a:r>
            </a:p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average doses and sum to zero.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471411" y="3421505"/>
            <a:ext cx="8327919" cy="1184222"/>
            <a:chOff x="4279692" y="3500204"/>
            <a:chExt cx="8327919" cy="1184222"/>
          </a:xfrm>
        </p:grpSpPr>
        <p:sp>
          <p:nvSpPr>
            <p:cNvPr id="16" name="Rectangle 15"/>
            <p:cNvSpPr/>
            <p:nvPr/>
          </p:nvSpPr>
          <p:spPr>
            <a:xfrm>
              <a:off x="4279692" y="3500204"/>
              <a:ext cx="5284033" cy="1184222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88405" y="3770526"/>
              <a:ext cx="27192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Equal zero at E[D],</a:t>
              </a:r>
            </a:p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Over-weight extreme doses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8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8930"/>
            <a:ext cx="10515600" cy="1021080"/>
          </a:xfrm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2755"/>
            <a:ext cx="10515600" cy="4351338"/>
          </a:xfrm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438" y="-2858"/>
            <a:ext cx="12334875" cy="665797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541964" y="5281054"/>
            <a:ext cx="3121756" cy="1097064"/>
            <a:chOff x="709265" y="4532314"/>
            <a:chExt cx="3121756" cy="1097064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690894" y="4532314"/>
              <a:ext cx="5009" cy="35499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09265" y="5260046"/>
              <a:ext cx="3121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Negative weights down here.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066691" y="2013323"/>
            <a:ext cx="3413234" cy="2962930"/>
            <a:chOff x="5678215" y="768242"/>
            <a:chExt cx="3413234" cy="2962930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5678215" y="1690688"/>
              <a:ext cx="0" cy="2040484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69693" y="768242"/>
              <a:ext cx="3121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Much more weight on high doses relative to their share.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48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14" y="256032"/>
            <a:ext cx="11151972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TWFE </a:t>
            </a:r>
            <a:r>
              <a:rPr lang="en-US" b="1" dirty="0" err="1" smtClean="0">
                <a:latin typeface="+mj-lt"/>
                <a:cs typeface="Times New Roman" panose="02020603050405020304" pitchFamily="18" charset="0"/>
              </a:rPr>
              <a:t>binarizes</a:t>
            </a: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 and rescales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1079" y="1503335"/>
                <a:ext cx="1166984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1.13=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𝑏𝑖𝑛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𝑏𝑖𝑛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𝑏𝑖𝑛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𝑏𝑖𝑛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𝑏𝑖𝑛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𝑏𝑖𝑛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𝑏𝑖𝑛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𝑏𝑖𝑛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1079" y="1503335"/>
                <a:ext cx="11669842" cy="5032375"/>
              </a:xfrm>
              <a:blipFill>
                <a:blip r:embed="rId2"/>
                <a:stretch>
                  <a:fillRect l="-1097" b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955323" y="3227754"/>
            <a:ext cx="5388630" cy="2074985"/>
            <a:chOff x="5955323" y="3227754"/>
            <a:chExt cx="5388630" cy="2074985"/>
          </a:xfrm>
        </p:grpSpPr>
        <p:sp>
          <p:nvSpPr>
            <p:cNvPr id="4" name="Oval 3"/>
            <p:cNvSpPr/>
            <p:nvPr/>
          </p:nvSpPr>
          <p:spPr>
            <a:xfrm>
              <a:off x="5955323" y="3227754"/>
              <a:ext cx="1961662" cy="7268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057900" y="4575908"/>
              <a:ext cx="1961662" cy="7268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22154" y="4298462"/>
              <a:ext cx="21217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Weights by dose size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54800" y="1267952"/>
            <a:ext cx="5606664" cy="1459657"/>
            <a:chOff x="6654800" y="1267952"/>
            <a:chExt cx="5606664" cy="1459657"/>
          </a:xfrm>
        </p:grpSpPr>
        <p:sp>
          <p:nvSpPr>
            <p:cNvPr id="7" name="Oval 6"/>
            <p:cNvSpPr/>
            <p:nvPr/>
          </p:nvSpPr>
          <p:spPr>
            <a:xfrm>
              <a:off x="6654800" y="1267952"/>
              <a:ext cx="4318000" cy="8656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839280" y="1804279"/>
              <a:ext cx="14221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Below-mean </a:t>
              </a:r>
            </a:p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dose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</a:t>
              </a:r>
            </a:p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group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43661" y="1945496"/>
            <a:ext cx="9544230" cy="1106718"/>
            <a:chOff x="1343661" y="1945496"/>
            <a:chExt cx="9544230" cy="1106718"/>
          </a:xfrm>
        </p:grpSpPr>
        <p:sp>
          <p:nvSpPr>
            <p:cNvPr id="11" name="Oval 10"/>
            <p:cNvSpPr/>
            <p:nvPr/>
          </p:nvSpPr>
          <p:spPr>
            <a:xfrm>
              <a:off x="2657231" y="1945496"/>
              <a:ext cx="8230660" cy="7580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43661" y="2682882"/>
              <a:ext cx="4559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Scales by a dose difference (producing a slope)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1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" y="536575"/>
            <a:ext cx="10515600" cy="913417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Negative weights in ATT interpretation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02" y="1449992"/>
            <a:ext cx="7315200" cy="537443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808661" y="1335830"/>
                <a:ext cx="4044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Binscatter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661" y="1335830"/>
                <a:ext cx="4044184" cy="461665"/>
              </a:xfrm>
              <a:prstGeom prst="rect">
                <a:avLst/>
              </a:prstGeom>
              <a:blipFill>
                <a:blip r:embed="rId3"/>
                <a:stretch>
                  <a:fillRect l="-241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 flipV="1">
            <a:off x="2476535" y="5115020"/>
            <a:ext cx="596018" cy="591482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>
            <a:endCxn id="5" idx="2"/>
          </p:cNvCxnSpPr>
          <p:nvPr/>
        </p:nvCxnSpPr>
        <p:spPr>
          <a:xfrm flipV="1">
            <a:off x="5670817" y="2363409"/>
            <a:ext cx="0" cy="3953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036316" y="2086410"/>
                <a:ext cx="12690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16" y="2086410"/>
                <a:ext cx="1269002" cy="276999"/>
              </a:xfrm>
              <a:prstGeom prst="rect">
                <a:avLst/>
              </a:prstGeom>
              <a:blipFill>
                <a:blip r:embed="rId4"/>
                <a:stretch>
                  <a:fillRect l="-3846" r="-480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2792627" y="2781416"/>
            <a:ext cx="6493476" cy="206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177508" y="3338326"/>
            <a:ext cx="179173" cy="17917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84954" y="4347179"/>
            <a:ext cx="179173" cy="17917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3"/>
            <a:endCxn id="15" idx="1"/>
          </p:cNvCxnSpPr>
          <p:nvPr/>
        </p:nvCxnSpPr>
        <p:spPr>
          <a:xfrm flipV="1">
            <a:off x="4164127" y="3427913"/>
            <a:ext cx="3013381" cy="100885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9656001" y="3338326"/>
            <a:ext cx="2273583" cy="1226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this is basically an ACR estimator!</a:t>
            </a:r>
          </a:p>
        </p:txBody>
      </p:sp>
    </p:spTree>
    <p:extLst>
      <p:ext uri="{BB962C8B-B14F-4D97-AF65-F5344CB8AC3E}">
        <p14:creationId xmlns:p14="http://schemas.microsoft.com/office/powerpoint/2010/main" val="168547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405" y="2616547"/>
            <a:ext cx="10515600" cy="261676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Non-Parametric Estimation</a:t>
            </a:r>
            <a:br>
              <a:rPr lang="en-US" b="1" dirty="0" smtClean="0">
                <a:latin typeface="+mj-lt"/>
                <a:cs typeface="Times New Roman" panose="02020603050405020304" pitchFamily="18" charset="0"/>
              </a:rPr>
            </a:br>
            <a:r>
              <a:rPr lang="en-US" b="1" dirty="0">
                <a:latin typeface="+mj-lt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+mj-lt"/>
                <a:cs typeface="Times New Roman" panose="02020603050405020304" pitchFamily="18" charset="0"/>
              </a:rPr>
            </a:br>
            <a:r>
              <a:rPr lang="en-US" sz="2800" i="1" dirty="0" smtClean="0">
                <a:latin typeface="+mj-lt"/>
                <a:cs typeface="Times New Roman" panose="02020603050405020304" pitchFamily="18" charset="0"/>
              </a:rPr>
              <a:t>(No way around the assumptions, but good methods for estimating functions and aggregating them)</a:t>
            </a:r>
            <a:endParaRPr lang="en-US" sz="2800" i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53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90773" y="-36252"/>
                <a:ext cx="11561197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800" b="1" dirty="0" smtClean="0">
                    <a:latin typeface="+mj-lt"/>
                    <a:cs typeface="Times New Roman" panose="02020603050405020304" pitchFamily="18" charset="0"/>
                  </a:rPr>
                  <a:t>Non-Parametric Estimates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+mj-lt"/>
                        <a:cs typeface="Times New Roman" panose="02020603050405020304" pitchFamily="18" charset="0"/>
                      </a:rPr>
                      <m:t>𝑨𝑻𝑻</m:t>
                    </m:r>
                    <m:r>
                      <a:rPr lang="en-US" sz="2800" b="1" i="1" dirty="0" smtClean="0">
                        <a:latin typeface="+mj-lt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b="1" i="1" dirty="0" err="1" smtClean="0">
                        <a:latin typeface="+mj-lt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sz="2800" b="1" i="1" dirty="0" err="1" smtClean="0">
                        <a:latin typeface="+mj-lt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2800" b="1" i="1" dirty="0" err="1" smtClean="0">
                        <a:latin typeface="+mj-lt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sz="2800" b="1" i="1" dirty="0" smtClean="0">
                        <a:latin typeface="+mj-lt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800" b="1" dirty="0" smtClean="0">
                    <a:latin typeface="+mj-lt"/>
                    <a:cs typeface="Times New Roman" panose="02020603050405020304" pitchFamily="18" charset="0"/>
                  </a:rPr>
                  <a:t> for Medicare PPS</a:t>
                </a:r>
                <a:endParaRPr lang="en-US" sz="28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0773" y="-36252"/>
                <a:ext cx="11561197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9221" b="6409"/>
          <a:stretch/>
        </p:blipFill>
        <p:spPr>
          <a:xfrm>
            <a:off x="54446" y="1485899"/>
            <a:ext cx="11934825" cy="5234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79" y="6544687"/>
            <a:ext cx="10926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“Adaptive Estimation and Uniform Confidence Bands for Nonparametric Structural Functions and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Elasticities” Chen, Christensen,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Kankanala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(2021)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36054" y="1444598"/>
                <a:ext cx="42743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just summarizes the scatter plot!</a:t>
                </a: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𝐴𝑇𝑇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 under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PT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054" y="1444598"/>
                <a:ext cx="4274375" cy="923330"/>
              </a:xfrm>
              <a:prstGeom prst="rect">
                <a:avLst/>
              </a:prstGeom>
              <a:blipFill>
                <a:blip r:embed="rId5"/>
                <a:stretch>
                  <a:fillRect l="-1284" t="-3974" r="-42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7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want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know?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4" y="1709737"/>
            <a:ext cx="12183593" cy="49310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634874" y="1582505"/>
                <a:ext cx="56854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a binary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&gt;0}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do a 2XT event-study:</a:t>
                </a: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naturally aggregates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874" y="1582505"/>
                <a:ext cx="5685403" cy="923330"/>
              </a:xfrm>
              <a:prstGeom prst="rect">
                <a:avLst/>
              </a:prstGeom>
              <a:blipFill>
                <a:blip r:embed="rId3"/>
                <a:stretch>
                  <a:fillRect l="-85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04107" y="256032"/>
                <a:ext cx="120015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 smtClean="0">
                    <a:latin typeface="+mj-lt"/>
                    <a:cs typeface="Times New Roman" panose="02020603050405020304" pitchFamily="18" charset="0"/>
                  </a:rPr>
                  <a:t>Aggregating: Event-Study Estimates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+mj-lt"/>
                        <a:cs typeface="Times New Roman" panose="02020603050405020304" pitchFamily="18" charset="0"/>
                      </a:rPr>
                      <m:t>𝑨𝑻</m:t>
                    </m:r>
                    <m:sSubSup>
                      <m:sSubSupPr>
                        <m:ctrlPr>
                          <a:rPr lang="en-US" sz="2800" b="1" i="1" dirty="0" smtClean="0">
                            <a:latin typeface="+mj-lt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b="1" i="1" dirty="0" smtClean="0">
                            <a:latin typeface="+mj-lt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800" b="1" i="1" dirty="0" smtClean="0">
                            <a:latin typeface="+mj-lt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800" b="1" i="1" dirty="0" smtClean="0">
                            <a:latin typeface="+mj-lt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b="1" dirty="0" smtClean="0">
                    <a:latin typeface="+mj-lt"/>
                    <a:cs typeface="Times New Roman" panose="02020603050405020304" pitchFamily="18" charset="0"/>
                  </a:rPr>
                  <a:t> for Medicare PPS</a:t>
                </a:r>
                <a:endParaRPr lang="en-US" sz="28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4107" y="256032"/>
                <a:ext cx="12001500" cy="1325563"/>
              </a:xfrm>
              <a:blipFill>
                <a:blip r:embed="rId4"/>
                <a:stretch>
                  <a:fillRect l="-1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27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04" t="17462"/>
          <a:stretch/>
        </p:blipFill>
        <p:spPr>
          <a:xfrm>
            <a:off x="560070" y="1200647"/>
            <a:ext cx="11327130" cy="5652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429" y="6487537"/>
            <a:ext cx="10926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“Adaptive Estimation and Uniform Confidence Bands for Nonparametric Structural Functions and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Elasticities” Chen, Christensen,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Kankanala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(2021)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6" y="309033"/>
            <a:ext cx="11718858" cy="13399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26003" y="220475"/>
                <a:ext cx="11561197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200" b="1" dirty="0" smtClean="0">
                    <a:latin typeface="+mj-lt"/>
                    <a:cs typeface="Times New Roman" panose="02020603050405020304" pitchFamily="18" charset="0"/>
                  </a:rPr>
                  <a:t>Non-Parametric Estimates of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+mj-lt"/>
                        <a:cs typeface="Times New Roman" panose="02020603050405020304" pitchFamily="18" charset="0"/>
                      </a:rPr>
                      <m:t>𝑨𝑪𝑹</m:t>
                    </m:r>
                    <m:r>
                      <a:rPr lang="en-US" sz="3200" b="1" i="1" dirty="0" smtClean="0">
                        <a:latin typeface="+mj-lt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200" b="1" i="1" dirty="0" err="1" smtClean="0">
                        <a:latin typeface="+mj-lt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sz="3200" b="1" i="1" dirty="0" smtClean="0">
                        <a:latin typeface="+mj-lt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200" b="1" dirty="0" smtClean="0">
                    <a:latin typeface="+mj-lt"/>
                    <a:cs typeface="Times New Roman" panose="02020603050405020304" pitchFamily="18" charset="0"/>
                  </a:rPr>
                  <a:t> for Medicare PPS</a:t>
                </a:r>
                <a:endParaRPr lang="en-US" sz="32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6003" y="220475"/>
                <a:ext cx="11561197" cy="1325563"/>
              </a:xfrm>
              <a:blipFill>
                <a:blip r:embed="rId4"/>
                <a:stretch>
                  <a:fillRect l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676925" y="1472191"/>
                <a:ext cx="521168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just summarizes the derivative of the scatter plot!</a:t>
                </a: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𝐶𝑅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function under </a:t>
                </a:r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SPT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25" y="1472191"/>
                <a:ext cx="5211683" cy="923330"/>
              </a:xfrm>
              <a:prstGeom prst="rect">
                <a:avLst/>
              </a:prstGeom>
              <a:blipFill>
                <a:blip r:embed="rId5"/>
                <a:stretch>
                  <a:fillRect l="-93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9007" y="4250225"/>
                <a:ext cx="594643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Aggregation: you do it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&gt;0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that yields a small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number. </a:t>
                </a:r>
              </a:p>
              <a:p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solidFill>
                      <a:schemeClr val="bg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(Under certain assumptions, ACR* is informative about the elasticity of substitution, which must be positive!) </a:t>
                </a:r>
                <a:endParaRPr lang="en-US" dirty="0">
                  <a:solidFill>
                    <a:schemeClr val="bg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07" y="4250225"/>
                <a:ext cx="5946435" cy="1754326"/>
              </a:xfrm>
              <a:prstGeom prst="rect">
                <a:avLst/>
              </a:prstGeom>
              <a:blipFill>
                <a:blip r:embed="rId6"/>
                <a:stretch>
                  <a:fillRect l="-820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59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04107" y="256032"/>
                <a:ext cx="120015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2800" b="1" dirty="0" smtClean="0">
                    <a:latin typeface="+mj-lt"/>
                    <a:cs typeface="Times New Roman" panose="02020603050405020304" pitchFamily="18" charset="0"/>
                  </a:rPr>
                  <a:t>Aggregating: Event-Study Estimates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+mj-lt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𝑪</m:t>
                    </m:r>
                    <m:sSubSup>
                      <m:sSubSupPr>
                        <m:ctrlPr>
                          <a:rPr lang="en-US" sz="2800" b="1" i="1" dirty="0" smtClean="0">
                            <a:latin typeface="+mj-lt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800" b="1" i="1" dirty="0" smtClean="0">
                            <a:latin typeface="+mj-lt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800" b="1" i="1" dirty="0" smtClean="0">
                            <a:latin typeface="+mj-lt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b="1" dirty="0" smtClean="0">
                    <a:latin typeface="+mj-lt"/>
                    <a:cs typeface="Times New Roman" panose="02020603050405020304" pitchFamily="18" charset="0"/>
                  </a:rPr>
                  <a:t> for Medicare PPS</a:t>
                </a:r>
                <a:endParaRPr lang="en-US" sz="28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4107" y="256032"/>
                <a:ext cx="12001500" cy="1325563"/>
              </a:xfrm>
              <a:blipFill>
                <a:blip r:embed="rId2"/>
                <a:stretch>
                  <a:fillRect l="-1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581595"/>
            <a:ext cx="12070080" cy="506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9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+mj-lt"/>
              </a:rPr>
              <a:t>Do you need all the bells and whistles?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0" y="1642744"/>
            <a:ext cx="10515600" cy="4758055"/>
          </a:xfrm>
        </p:spPr>
        <p:txBody>
          <a:bodyPr>
            <a:normAutofit/>
          </a:bodyPr>
          <a:lstStyle/>
          <a:p>
            <a:r>
              <a:rPr lang="en-US" dirty="0" smtClean="0"/>
              <a:t>Maybe not.</a:t>
            </a:r>
          </a:p>
          <a:p>
            <a:pPr lvl="1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mkspline</a:t>
            </a:r>
            <a:r>
              <a:rPr lang="en-US" dirty="0" smtClean="0"/>
              <a:t> (Stata) creates cubic splines within predefined bins; regress on those and predict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big lessons are</a:t>
            </a:r>
          </a:p>
          <a:p>
            <a:pPr lvl="1"/>
            <a:r>
              <a:rPr lang="en-US" dirty="0" smtClean="0"/>
              <a:t>Understand the level and the slope of the scatter plot (</a:t>
            </a:r>
            <a:r>
              <a:rPr lang="en-US" i="1" dirty="0" smtClean="0"/>
              <a:t>target parameter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Interpret them correctly under different assumptions (</a:t>
            </a:r>
            <a:r>
              <a:rPr lang="en-US" i="1" dirty="0" smtClean="0"/>
              <a:t>identification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Construct the quantity you want without imposing too much (</a:t>
            </a:r>
            <a:r>
              <a:rPr lang="en-US" i="1" dirty="0" smtClean="0"/>
              <a:t>estimation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+mj-lt"/>
              </a:rPr>
              <a:t>What can be a “treatment”?</a:t>
            </a:r>
            <a:endParaRPr lang="en-US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30" y="1568454"/>
            <a:ext cx="9123045" cy="522096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2491740"/>
            <a:ext cx="7669530" cy="646331"/>
            <a:chOff x="0" y="2491740"/>
            <a:chExt cx="7669530" cy="646331"/>
          </a:xfrm>
        </p:grpSpPr>
        <p:sp>
          <p:nvSpPr>
            <p:cNvPr id="5" name="Rectangle 4"/>
            <p:cNvSpPr/>
            <p:nvPr/>
          </p:nvSpPr>
          <p:spPr>
            <a:xfrm>
              <a:off x="1394460" y="2491740"/>
              <a:ext cx="6275070" cy="285750"/>
            </a:xfrm>
            <a:prstGeom prst="rect">
              <a:avLst/>
            </a:prstGeom>
            <a:noFill/>
            <a:ln>
              <a:solidFill>
                <a:srgbClr val="D0AF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2491740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Policy maps </a:t>
              </a:r>
            </a:p>
            <a:p>
              <a:r>
                <a:rPr lang="en-US" dirty="0" err="1" smtClean="0"/>
                <a:t>M</a:t>
              </a:r>
              <a:r>
                <a:rPr lang="en-US" dirty="0" err="1" smtClean="0">
                  <a:sym typeface="Wingdings" panose="05000000000000000000" pitchFamily="2" charset="2"/>
                </a:rPr>
                <a:t>prices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83830" y="3438022"/>
            <a:ext cx="4385662" cy="1200329"/>
            <a:chOff x="7783830" y="3438022"/>
            <a:chExt cx="4385662" cy="1200329"/>
          </a:xfrm>
        </p:grpSpPr>
        <p:sp>
          <p:nvSpPr>
            <p:cNvPr id="7" name="Rectangle 6"/>
            <p:cNvSpPr/>
            <p:nvPr/>
          </p:nvSpPr>
          <p:spPr>
            <a:xfrm>
              <a:off x="7783830" y="3829050"/>
              <a:ext cx="914400" cy="422910"/>
            </a:xfrm>
            <a:prstGeom prst="rect">
              <a:avLst/>
            </a:prstGeom>
            <a:noFill/>
            <a:ln>
              <a:solidFill>
                <a:srgbClr val="D0AF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356175" y="3438022"/>
              <a:ext cx="181331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Subsidy ratio is </a:t>
              </a:r>
            </a:p>
            <a:p>
              <a:r>
                <a:rPr lang="en-US" dirty="0" err="1" smtClean="0"/>
                <a:t>manipulable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(sensible as a </a:t>
              </a:r>
            </a:p>
            <a:p>
              <a:r>
                <a:rPr lang="en-US" dirty="0" smtClean="0"/>
                <a:t>“treatment”)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013032" y="1525202"/>
            <a:ext cx="4263766" cy="1477328"/>
            <a:chOff x="8013032" y="1525202"/>
            <a:chExt cx="4263766" cy="1477328"/>
          </a:xfrm>
        </p:grpSpPr>
        <p:sp>
          <p:nvSpPr>
            <p:cNvPr id="9" name="TextBox 8"/>
            <p:cNvSpPr txBox="1"/>
            <p:nvPr/>
          </p:nvSpPr>
          <p:spPr>
            <a:xfrm>
              <a:off x="10463481" y="1525202"/>
              <a:ext cx="181331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 is fixed: </a:t>
              </a:r>
            </a:p>
            <a:p>
              <a:r>
                <a:rPr lang="en-US" dirty="0" smtClean="0"/>
                <a:t>“Characteristic” </a:t>
              </a:r>
            </a:p>
            <a:p>
              <a:r>
                <a:rPr lang="en-US" dirty="0" smtClean="0"/>
                <a:t>not a </a:t>
              </a:r>
            </a:p>
            <a:p>
              <a:r>
                <a:rPr lang="en-US" dirty="0" smtClean="0"/>
                <a:t>“treatment” </a:t>
              </a:r>
            </a:p>
            <a:p>
              <a:r>
                <a:rPr lang="en-US" dirty="0" smtClean="0"/>
                <a:t>(Holland 1986)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013032" y="1616582"/>
              <a:ext cx="2189747" cy="221296"/>
            </a:xfrm>
            <a:prstGeom prst="rect">
              <a:avLst/>
            </a:prstGeom>
            <a:noFill/>
            <a:ln>
              <a:solidFill>
                <a:srgbClr val="D0AF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34578" y="5751095"/>
            <a:ext cx="4291664" cy="926431"/>
            <a:chOff x="1134578" y="5751095"/>
            <a:chExt cx="4291664" cy="926431"/>
          </a:xfrm>
        </p:grpSpPr>
        <p:sp>
          <p:nvSpPr>
            <p:cNvPr id="11" name="Rectangle 10"/>
            <p:cNvSpPr/>
            <p:nvPr/>
          </p:nvSpPr>
          <p:spPr>
            <a:xfrm>
              <a:off x="4531995" y="5751095"/>
              <a:ext cx="894247" cy="926431"/>
            </a:xfrm>
            <a:prstGeom prst="rect">
              <a:avLst/>
            </a:prstGeom>
            <a:noFill/>
            <a:ln>
              <a:solidFill>
                <a:srgbClr val="D0AF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34578" y="6025414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Shorthand in terms of M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88000" y="5664200"/>
            <a:ext cx="5236239" cy="1120844"/>
            <a:chOff x="5588000" y="5664200"/>
            <a:chExt cx="5236239" cy="1120844"/>
          </a:xfrm>
        </p:grpSpPr>
        <p:sp>
          <p:nvSpPr>
            <p:cNvPr id="13" name="Rectangle 12"/>
            <p:cNvSpPr/>
            <p:nvPr/>
          </p:nvSpPr>
          <p:spPr>
            <a:xfrm>
              <a:off x="5588000" y="5664200"/>
              <a:ext cx="2195830" cy="1120844"/>
            </a:xfrm>
            <a:prstGeom prst="rect">
              <a:avLst/>
            </a:prstGeom>
            <a:noFill/>
            <a:ln>
              <a:solidFill>
                <a:srgbClr val="D0AF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99399" y="5751095"/>
              <a:ext cx="29248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Causal effects of </a:t>
              </a:r>
              <a:r>
                <a:rPr lang="en-US" i="1" dirty="0" smtClean="0"/>
                <a:t>subsidies</a:t>
              </a:r>
            </a:p>
            <a:p>
              <a:r>
                <a:rPr lang="en-US" dirty="0" smtClean="0"/>
                <a:t>not M per 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05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405" y="2616547"/>
            <a:ext cx="10515600" cy="261676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+mj-lt"/>
              </a:rPr>
              <a:t>Staggered </a:t>
            </a:r>
            <a:r>
              <a:rPr lang="en-US" b="1" i="1" dirty="0" smtClean="0">
                <a:latin typeface="+mj-lt"/>
              </a:rPr>
              <a:t>and </a:t>
            </a:r>
            <a:r>
              <a:rPr lang="en-US" b="1" dirty="0" smtClean="0">
                <a:latin typeface="+mj-lt"/>
              </a:rPr>
              <a:t>Continuous Treatments</a:t>
            </a:r>
            <a:endParaRPr lang="en-US" sz="2800" i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63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422" y="365125"/>
            <a:ext cx="11823032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 to the beginning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1263" y="1825625"/>
                <a:ext cx="1123749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sz="2400" b="0" dirty="0" smtClean="0">
                  <a:latin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}−(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Very little to </a:t>
                </a:r>
                <a:r>
                  <a:rPr lang="en-US" sz="32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choose</a:t>
                </a:r>
                <a:r>
                  <a:rPr lang="en-US" sz="3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263" y="1825625"/>
                <a:ext cx="1123749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160421" y="1489965"/>
            <a:ext cx="1813317" cy="1012603"/>
            <a:chOff x="160421" y="1489965"/>
            <a:chExt cx="1813317" cy="1012603"/>
          </a:xfrm>
        </p:grpSpPr>
        <p:sp>
          <p:nvSpPr>
            <p:cNvPr id="4" name="Oval 3"/>
            <p:cNvSpPr/>
            <p:nvPr/>
          </p:nvSpPr>
          <p:spPr>
            <a:xfrm>
              <a:off x="425116" y="1892968"/>
              <a:ext cx="850231" cy="60960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0421" y="1489965"/>
              <a:ext cx="1813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parameter</a:t>
              </a:r>
              <a:endPara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072064" y="1456293"/>
            <a:ext cx="2769068" cy="1046275"/>
            <a:chOff x="3072064" y="1456293"/>
            <a:chExt cx="2769068" cy="1046275"/>
          </a:xfrm>
        </p:grpSpPr>
        <p:sp>
          <p:nvSpPr>
            <p:cNvPr id="6" name="Oval 5"/>
            <p:cNvSpPr/>
            <p:nvPr/>
          </p:nvSpPr>
          <p:spPr>
            <a:xfrm>
              <a:off x="3072064" y="1892968"/>
              <a:ext cx="850231" cy="60960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53326" y="1456293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counterfactual</a:t>
              </a:r>
              <a:endPara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683572" y="3117028"/>
            <a:ext cx="3955228" cy="705717"/>
            <a:chOff x="1683572" y="3117028"/>
            <a:chExt cx="3955228" cy="705717"/>
          </a:xfrm>
        </p:grpSpPr>
        <p:sp>
          <p:nvSpPr>
            <p:cNvPr id="12" name="TextBox 11"/>
            <p:cNvSpPr txBox="1"/>
            <p:nvPr/>
          </p:nvSpPr>
          <p:spPr>
            <a:xfrm>
              <a:off x="2685139" y="3453413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 </a:t>
              </a:r>
              <a:r>
                <a:rPr lang="en-US" b="1" dirty="0" err="1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estimand</a:t>
              </a:r>
              <a:endPara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Left Brace 17"/>
            <p:cNvSpPr/>
            <p:nvPr/>
          </p:nvSpPr>
          <p:spPr>
            <a:xfrm rot="16200000">
              <a:off x="3560859" y="1239741"/>
              <a:ext cx="200654" cy="3955228"/>
            </a:xfrm>
            <a:prstGeom prst="lef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17472" y="3102546"/>
            <a:ext cx="4806128" cy="719405"/>
            <a:chOff x="6217472" y="3102546"/>
            <a:chExt cx="4806128" cy="719405"/>
          </a:xfrm>
        </p:grpSpPr>
        <p:sp>
          <p:nvSpPr>
            <p:cNvPr id="11" name="TextBox 10"/>
            <p:cNvSpPr txBox="1"/>
            <p:nvPr/>
          </p:nvSpPr>
          <p:spPr>
            <a:xfrm>
              <a:off x="7029120" y="3452619"/>
              <a:ext cx="3448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“One” identifying assumption</a:t>
              </a:r>
              <a:endPara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eft Brace 19"/>
            <p:cNvSpPr/>
            <p:nvPr/>
          </p:nvSpPr>
          <p:spPr>
            <a:xfrm rot="16200000">
              <a:off x="8512968" y="807050"/>
              <a:ext cx="215135" cy="4806128"/>
            </a:xfrm>
            <a:prstGeom prst="lef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907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6" y="548640"/>
            <a:ext cx="11077074" cy="77386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does fracking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 for local economies?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50223"/>
            <a:ext cx="3498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Bartik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Currie, Greenstone,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Knittel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(2019)</a:t>
            </a:r>
            <a:endParaRPr lang="en-US" sz="1400" dirty="0"/>
          </a:p>
        </p:txBody>
      </p:sp>
      <p:pic>
        <p:nvPicPr>
          <p:cNvPr id="1026" name="Picture 2" descr="Palo Petroleum :: Areas of Activ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0" y="1431758"/>
            <a:ext cx="4119646" cy="41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819890" y="1431758"/>
            <a:ext cx="701651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Suppose you only knew about the Woodford-Arkoma shale play (first drilled in 2006) and you only had county-level data on total employment from 2005 and 2006. 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What is the ATT of fracking on log(employment)?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5612384" y="3786248"/>
          <a:ext cx="4940300" cy="1878804"/>
        </p:xfrm>
        <a:graphic>
          <a:graphicData uri="http://schemas.openxmlformats.org/drawingml/2006/table">
            <a:tbl>
              <a:tblPr/>
              <a:tblGrid>
                <a:gridCol w="1485900">
                  <a:extLst>
                    <a:ext uri="{9D8B030D-6E8A-4147-A177-3AD203B41FA5}">
                      <a16:colId xmlns:a16="http://schemas.microsoft.com/office/drawing/2014/main" val="336447203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99807892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401106675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119772073"/>
                    </a:ext>
                  </a:extLst>
                </a:gridCol>
              </a:tblGrid>
              <a:tr h="469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Untreated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Treated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7710348"/>
                  </a:ext>
                </a:extLst>
              </a:tr>
              <a:tr h="469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9.581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3037928"/>
                  </a:ext>
                </a:extLst>
              </a:tr>
              <a:tr h="469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9.595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01927"/>
                  </a:ext>
                </a:extLst>
              </a:tr>
              <a:tr h="469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Difference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0.009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337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4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6" y="548640"/>
            <a:ext cx="11077074" cy="77386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does fracking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 for local economies?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50223"/>
            <a:ext cx="3498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Bartik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Currie, Greenstone,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Knittel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(2019)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972290" y="1431758"/>
            <a:ext cx="7016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Now suppose you knew about all new fracking activity from 2001-2008.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7306" y="1622258"/>
            <a:ext cx="4076186" cy="3450190"/>
            <a:chOff x="1471612" y="1077119"/>
            <a:chExt cx="4076186" cy="34501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93067"/>
            <a:stretch/>
          </p:blipFill>
          <p:spPr>
            <a:xfrm>
              <a:off x="1480185" y="4190541"/>
              <a:ext cx="4067175" cy="3367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r="-210" b="67585"/>
            <a:stretch/>
          </p:blipFill>
          <p:spPr>
            <a:xfrm>
              <a:off x="1471612" y="1077119"/>
              <a:ext cx="4075748" cy="157464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t="38287" b="46184"/>
            <a:stretch/>
          </p:blipFill>
          <p:spPr>
            <a:xfrm>
              <a:off x="1480185" y="2651760"/>
              <a:ext cx="4067175" cy="75438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t="60283" b="34227"/>
            <a:stretch/>
          </p:blipFill>
          <p:spPr>
            <a:xfrm>
              <a:off x="1480623" y="3413761"/>
              <a:ext cx="4067175" cy="2667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t="70636" b="22305"/>
            <a:stretch/>
          </p:blipFill>
          <p:spPr>
            <a:xfrm>
              <a:off x="1472565" y="3630329"/>
              <a:ext cx="4067175" cy="3429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t="82244" b="12109"/>
            <a:stretch/>
          </p:blipFill>
          <p:spPr>
            <a:xfrm>
              <a:off x="1480185" y="3930717"/>
              <a:ext cx="4067175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05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6" y="548640"/>
            <a:ext cx="11077074" cy="77386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does fracking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 for local economies?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50223"/>
            <a:ext cx="3498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Bartik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Currie, Greenstone,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Knittel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(2019)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972290" y="1431758"/>
            <a:ext cx="7016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Callaway/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Sant’Anna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estimates with different comparison groups (other choices possible, too!):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7306" y="1622258"/>
            <a:ext cx="4076186" cy="3450190"/>
            <a:chOff x="1471612" y="1077119"/>
            <a:chExt cx="4076186" cy="34501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93067"/>
            <a:stretch/>
          </p:blipFill>
          <p:spPr>
            <a:xfrm>
              <a:off x="1480185" y="4190541"/>
              <a:ext cx="4067175" cy="3367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r="-210" b="67585"/>
            <a:stretch/>
          </p:blipFill>
          <p:spPr>
            <a:xfrm>
              <a:off x="1471612" y="1077119"/>
              <a:ext cx="4075748" cy="157464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t="38287" b="46184"/>
            <a:stretch/>
          </p:blipFill>
          <p:spPr>
            <a:xfrm>
              <a:off x="1480185" y="2651760"/>
              <a:ext cx="4067175" cy="75438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t="60283" b="34227"/>
            <a:stretch/>
          </p:blipFill>
          <p:spPr>
            <a:xfrm>
              <a:off x="1480623" y="3413761"/>
              <a:ext cx="4067175" cy="2667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t="70636" b="22305"/>
            <a:stretch/>
          </p:blipFill>
          <p:spPr>
            <a:xfrm>
              <a:off x="1472565" y="3630329"/>
              <a:ext cx="4067175" cy="3429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"/>
            <a:srcRect t="82244" b="12109"/>
            <a:stretch/>
          </p:blipFill>
          <p:spPr>
            <a:xfrm>
              <a:off x="1480185" y="3930717"/>
              <a:ext cx="4067175" cy="27432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03" y="2432412"/>
            <a:ext cx="5883477" cy="42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9951"/>
                <a:ext cx="10515600" cy="49227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Canonical “causal effect” of treatment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 smtClean="0"/>
                  <a:t>) on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Average treatment effect on the treated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9951"/>
                <a:ext cx="10515600" cy="4922752"/>
              </a:xfrm>
              <a:blipFill>
                <a:blip r:embed="rId2"/>
                <a:stretch>
                  <a:fillRect l="-1217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69557" y="257313"/>
            <a:ext cx="111952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003B5C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b="1" smtClean="0">
                <a:latin typeface="+mj-lt"/>
              </a:rPr>
              <a:t>Building Blocks: Levels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3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6" y="548640"/>
            <a:ext cx="11077074" cy="77386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does fracking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 for local economies?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50223"/>
            <a:ext cx="3498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Bartik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Currie, Greenstone,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Knittel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(2019)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5800" y="1425408"/>
            <a:ext cx="1125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Now suppose you knew each county’s (continuous) suitability for fracking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for plays drilled in 2007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62" y="1882973"/>
            <a:ext cx="9820275" cy="466725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 rot="19318990">
            <a:off x="5613402" y="3479800"/>
            <a:ext cx="622300" cy="1041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1348325">
            <a:off x="4747539" y="1917400"/>
            <a:ext cx="987809" cy="6753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330774" y="5661498"/>
            <a:ext cx="1861226" cy="1196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94" y="256032"/>
            <a:ext cx="11823032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Continuous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1262" y="1553528"/>
                <a:ext cx="11237495" cy="472757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Continuous treatment (two periods,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=1,2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“dose”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begins in period 2):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u="sng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many parameters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endParaRPr lang="en-US" sz="2400" b="0" i="1" dirty="0" smtClean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 smtClean="0"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e>
                        </m:d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sz="2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“The average effect of having “d” suitability versus no-fracking”</a:t>
                </a:r>
                <a:endParaRPr lang="en-US" sz="24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 smtClean="0"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𝐷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=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    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𝐴𝐶𝑅𝑇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“The average effect of ‘d’ suitability vs ‘d-1’?”**</a:t>
                </a:r>
                <a:endParaRPr lang="en-US" sz="18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262" y="1553528"/>
                <a:ext cx="11237495" cy="4727575"/>
              </a:xfrm>
              <a:blipFill>
                <a:blip r:embed="rId2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8021" y="6368533"/>
            <a:ext cx="5660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**is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all about any suitability or is more really better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8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94" y="256032"/>
            <a:ext cx="11823032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Continuous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1263" y="1559804"/>
                <a:ext cx="11237495" cy="472757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Continuous treatment (two periods,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=1,2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“dose”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begins in period 2):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u="sng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many parameters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endParaRPr lang="en-US" sz="2400" b="0" i="1" dirty="0" smtClean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 smtClean="0">
                    <a:cs typeface="Arial" panose="020B0604020202020204" pitchFamily="34" charset="0"/>
                  </a:rPr>
                  <a:t>		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263" y="1559804"/>
                <a:ext cx="11237495" cy="4727575"/>
              </a:xfrm>
              <a:blipFill>
                <a:blip r:embed="rId3"/>
                <a:stretch>
                  <a:fillRect l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324" y="2357939"/>
            <a:ext cx="6358595" cy="45000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48" y="3571182"/>
            <a:ext cx="4805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which kind of question you want to answer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848" y="5537536"/>
            <a:ext cx="4208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Identifying assumptions differ greatly, too...thus more </a:t>
            </a:r>
            <a:r>
              <a:rPr lang="en-US" sz="20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CGBS 2024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922918" y="5661498"/>
            <a:ext cx="1269081" cy="1196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94" y="256032"/>
            <a:ext cx="11823032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Continuous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8494" y="1333500"/>
                <a:ext cx="11823032" cy="53721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Continuous treatment (two periods,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=1,2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“dose”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begins in period 2):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u="sng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estimation/aggregation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endParaRPr lang="en-US" sz="2400" b="0" i="1" dirty="0" smtClean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 smtClean="0">
                    <a:cs typeface="Arial" panose="020B0604020202020204" pitchFamily="34" charset="0"/>
                  </a:rPr>
                  <a:t>		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No aggregation</a:t>
                </a:r>
                <a:r>
                  <a:rPr lang="en-US" sz="24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function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estimable with non-parametric 					methods (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  <a:hlinkClick r:id="rId2"/>
                  </a:rPr>
                  <a:t>CGBS 2024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Chen, Christiansen, and </a:t>
                </a:r>
                <a:r>
                  <a:rPr lang="en-US" sz="2400" dirty="0" err="1" smtClean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Kankanala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 2022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Full aggregation</a:t>
                </a:r>
                <a:r>
                  <a:rPr 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2400" b="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𝐴𝑇𝑇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𝐴𝑇𝑇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)|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&gt;0]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estimable by a simple </a:t>
                </a:r>
                <a:r>
                  <a:rPr lang="en-US" sz="2400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</a:t>
                </a:r>
                <a:r>
                  <a:rPr 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				comparison between treated (D&gt;0) and untreated (D=0) units 				(see Sun and Shapiro).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Anything in between!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	</a:t>
                </a:r>
                <a:r>
                  <a:rPr 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After identifying and estimating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𝐴𝑇𝑇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you choose.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endParaRPr lang="en-US" sz="2000" i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494" y="1333500"/>
                <a:ext cx="11823032" cy="5372100"/>
              </a:xfrm>
              <a:blipFill>
                <a:blip r:embed="rId4"/>
                <a:stretch>
                  <a:fillRect l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5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6" y="548640"/>
            <a:ext cx="11077074" cy="77386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does fracking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 for local economies?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85800" y="1471128"/>
                <a:ext cx="11252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Non-parametric estimates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𝐴𝑇𝑇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shale plays drilled in 2007:</a:t>
                </a: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471128"/>
                <a:ext cx="11252200" cy="400110"/>
              </a:xfrm>
              <a:prstGeom prst="rect">
                <a:avLst/>
              </a:prstGeom>
              <a:blipFill>
                <a:blip r:embed="rId2"/>
                <a:stretch>
                  <a:fillRect l="-596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948" y="1946148"/>
            <a:ext cx="6447790" cy="46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1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94" y="256032"/>
            <a:ext cx="11823032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Continuous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8494" y="1333500"/>
                <a:ext cx="11823032" cy="537210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Continuous treatment (two periods,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=1,2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“dose”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begins in period 2):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u="sng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estimation/aggregation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endParaRPr lang="en-US" sz="2400" b="0" i="1" dirty="0" smtClean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 smtClean="0">
                    <a:cs typeface="Arial" panose="020B0604020202020204" pitchFamily="34" charset="0"/>
                  </a:rPr>
                  <a:t>		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No aggregation</a:t>
                </a:r>
                <a:r>
                  <a:rPr lang="en-US" sz="24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function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estimable with non-parametric 					methods (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  <a:hlinkClick r:id="rId2"/>
                  </a:rPr>
                  <a:t>CGBS 2024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Chen, Christiansen, and </a:t>
                </a:r>
                <a:r>
                  <a:rPr lang="en-US" sz="2400" dirty="0" err="1" smtClean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Kankanala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  <a:hlinkClick r:id="rId3"/>
                  </a:rPr>
                  <a:t> 2022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Full aggregation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sz="24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&gt;0]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estimable by a simple </a:t>
                </a:r>
                <a:r>
                  <a:rPr lang="en-US" sz="2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DiD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				comparison between treated (D&gt;0) and untreated (D=0) units 					(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Sun and Shapiro 2023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or event-study version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&gt;2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Anything in between!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		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After identifying and estimating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you </a:t>
                </a:r>
                <a:r>
                  <a:rPr lang="en-US" sz="24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choose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endParaRPr lang="en-US" sz="20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494" y="1333500"/>
                <a:ext cx="11823032" cy="5372100"/>
              </a:xfrm>
              <a:blipFill>
                <a:blip r:embed="rId5"/>
                <a:stretch>
                  <a:fillRect l="-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84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306" y="548640"/>
            <a:ext cx="11077074" cy="77386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does fracking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 for local economies?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550223"/>
            <a:ext cx="3498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Bartik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, Currie, Greenstone,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Knittel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(2019)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5800" y="1516848"/>
            <a:ext cx="1125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Now suppose you knew about every county’s (continuous) suitability for fracking for every play!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62" y="1882973"/>
            <a:ext cx="9820275" cy="4667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30774" y="5661498"/>
            <a:ext cx="1861226" cy="11965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9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94" y="256032"/>
            <a:ext cx="12003506" cy="1325563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Staggered/Continuous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1263" y="1553528"/>
                <a:ext cx="10428038" cy="47275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Continuous dose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begins at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(multiple periods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&gt;2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u="sng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 huge number of parameters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! </a:t>
                </a:r>
                <a:endParaRPr lang="en-US" sz="2400" b="0" i="1" dirty="0" smtClean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 smtClean="0"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∞, 0</m:t>
                            </m:r>
                          </m:e>
                        </m:d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	</a:t>
                </a:r>
                <a:r>
                  <a:rPr lang="en-US" sz="2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“The average effect  in period t of having “d” suitability starting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	in period g versus no-fracking”</a:t>
                </a:r>
                <a:endParaRPr lang="en-US" sz="24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b="0" dirty="0" smtClean="0"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𝑔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𝐺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=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,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𝐷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=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𝜕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       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𝐴𝐶𝑅𝑇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“The average effect in period t of ‘d’ suitability vs ‘d-1’ starting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0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	in period g?”</a:t>
                </a:r>
                <a:endParaRPr lang="en-US" sz="1800" i="1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1263" y="1553528"/>
                <a:ext cx="10428038" cy="4727575"/>
              </a:xfrm>
              <a:blipFill>
                <a:blip r:embed="rId2"/>
                <a:stretch>
                  <a:fillRect l="-760" b="-1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067800" y="2743200"/>
            <a:ext cx="3136900" cy="3327400"/>
            <a:chOff x="9067800" y="2743200"/>
            <a:chExt cx="3136900" cy="3327400"/>
          </a:xfrm>
        </p:grpSpPr>
        <p:sp>
          <p:nvSpPr>
            <p:cNvPr id="4" name="Right Brace 3"/>
            <p:cNvSpPr/>
            <p:nvPr/>
          </p:nvSpPr>
          <p:spPr>
            <a:xfrm>
              <a:off x="9067800" y="2743200"/>
              <a:ext cx="520700" cy="3327400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9711645" y="3917315"/>
                  <a:ext cx="2493055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A functional parameter</a:t>
                  </a:r>
                </a:p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for every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</m:oMath>
                  </a14:m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and every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! 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1645" y="3917315"/>
                  <a:ext cx="2493055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956" t="-3974" r="-1711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56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94" y="256032"/>
            <a:ext cx="12003506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Estimation </a:t>
            </a:r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8978" y="1234440"/>
                <a:ext cx="9803217" cy="535686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b="1" dirty="0" smtClean="0">
                    <a:cs typeface="Arial" panose="020B0604020202020204" pitchFamily="34" charset="0"/>
                  </a:rPr>
                  <a:t>Brute force approach: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>
                    <a:cs typeface="Arial" panose="020B0604020202020204" pitchFamily="34" charset="0"/>
                  </a:rPr>
                  <a:t>	</a:t>
                </a:r>
                <a:r>
                  <a:rPr lang="en-US" sz="2000" i="1" dirty="0">
                    <a:cs typeface="Arial" panose="020B0604020202020204" pitchFamily="34" charset="0"/>
                  </a:rPr>
                  <a:t>N</a:t>
                </a:r>
                <a:r>
                  <a:rPr lang="en-US" sz="2000" i="1" dirty="0" smtClean="0">
                    <a:cs typeface="Arial" panose="020B0604020202020204" pitchFamily="34" charset="0"/>
                  </a:rPr>
                  <a:t>on-parametrically estimate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000" i="1" dirty="0" smtClean="0">
                    <a:cs typeface="Arial" panose="020B0604020202020204" pitchFamily="34" charset="0"/>
                  </a:rPr>
                  <a:t> (under PT) or 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i="1" dirty="0" smtClean="0"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𝐴𝐶𝑅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i="1" dirty="0" smtClean="0">
                    <a:cs typeface="Arial" panose="020B0604020202020204" pitchFamily="34" charset="0"/>
                  </a:rPr>
                  <a:t> (under Strong PT) then average</a:t>
                </a:r>
                <a:r>
                  <a:rPr lang="en-US" sz="2000" i="1" dirty="0" smtClean="0">
                    <a:cs typeface="Arial" panose="020B0604020202020204" pitchFamily="34" charset="0"/>
                  </a:rPr>
                  <a:t>.</a:t>
                </a:r>
                <a:endParaRPr lang="en-US" sz="2000" i="1" dirty="0"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Note 1: </a:t>
                </a:r>
                <a:r>
                  <a:rPr lang="en-US" sz="20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What comparison group to use to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t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∞, 0</m:t>
                            </m:r>
                          </m:e>
                        </m:d>
                      </m:e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G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g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d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i="1" dirty="0"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000" i="1" dirty="0" smtClean="0"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sz="2000" i="1" dirty="0" smtClean="0">
                    <a:cs typeface="Arial" panose="020B0604020202020204" pitchFamily="34" charset="0"/>
                  </a:rPr>
                  <a:t>? 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=0</m:t>
                    </m:r>
                  </m:oMath>
                </a14:m>
                <a:r>
                  <a:rPr lang="en-US" sz="2000" i="1" dirty="0" smtClean="0">
                    <a:cs typeface="Arial" panose="020B0604020202020204" pitchFamily="34" charset="0"/>
                  </a:rPr>
                  <a:t>?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sz="2000" i="1" dirty="0" smtClean="0"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sz="2000" i="1" dirty="0" smtClean="0">
                    <a:cs typeface="Arial" panose="020B0604020202020204" pitchFamily="34" charset="0"/>
                  </a:rPr>
                  <a:t>? All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sz="2000" i="1" dirty="0" smtClean="0">
                    <a:cs typeface="Arial" panose="020B0604020202020204" pitchFamily="34" charset="0"/>
                  </a:rPr>
                  <a:t>? </a:t>
                </a:r>
                <a:endParaRPr lang="en-US" sz="2000" i="1" dirty="0" smtClean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b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Note 2: </a:t>
                </a:r>
                <a:r>
                  <a:rPr lang="en-US" sz="2000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Small groups. </a:t>
                </a:r>
                <a:endParaRPr lang="en-US" sz="2000" dirty="0"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i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	NP estimators won’t perform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000" i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 is small.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b="1" dirty="0" smtClean="0">
                    <a:cs typeface="Arial" panose="020B0604020202020204" pitchFamily="34" charset="0"/>
                  </a:rPr>
                  <a:t>Note 3: </a:t>
                </a:r>
                <a:r>
                  <a:rPr lang="en-US" sz="2000" dirty="0" smtClean="0">
                    <a:cs typeface="Arial" panose="020B0604020202020204" pitchFamily="34" charset="0"/>
                  </a:rPr>
                  <a:t>Calculating the weights.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i="1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	</a:t>
                </a:r>
                <a:r>
                  <a:rPr lang="en-US" sz="2000" i="1" dirty="0" smtClean="0">
                    <a:solidFill>
                      <a:schemeClr val="tx1"/>
                    </a:solidFill>
                    <a:cs typeface="Arial" panose="020B0604020202020204" pitchFamily="34" charset="0"/>
                  </a:rPr>
                  <a:t>R</a:t>
                </a:r>
                <a:r>
                  <a:rPr lang="en-US" sz="2000" i="1" dirty="0" smtClean="0">
                    <a:cs typeface="Arial" panose="020B0604020202020204" pitchFamily="34" charset="0"/>
                  </a:rPr>
                  <a:t>equires objects like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000" i="1" dirty="0" smtClean="0">
                    <a:cs typeface="Arial" panose="020B0604020202020204" pitchFamily="34" charset="0"/>
                  </a:rPr>
                  <a:t> which may not be well-behaved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i="1" dirty="0">
                    <a:cs typeface="Arial" panose="020B0604020202020204" pitchFamily="34" charset="0"/>
                  </a:rPr>
                  <a:t>	</a:t>
                </a:r>
                <a:r>
                  <a:rPr lang="en-US" sz="2000" i="1" dirty="0" smtClean="0">
                    <a:cs typeface="Arial" panose="020B0604020202020204" pitchFamily="34" charset="0"/>
                  </a:rPr>
                  <a:t>(0 or 1) 	or require additional NP estimation.</a:t>
                </a:r>
                <a:endParaRPr lang="en-US" sz="2000" i="1" dirty="0" smtClean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8" y="1234440"/>
                <a:ext cx="9803217" cy="5356860"/>
              </a:xfrm>
              <a:blipFill>
                <a:blip r:embed="rId3"/>
                <a:stretch>
                  <a:fillRect l="-622" b="-7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9347200" y="1700581"/>
            <a:ext cx="2679700" cy="916468"/>
            <a:chOff x="9601200" y="2169042"/>
            <a:chExt cx="2679700" cy="916468"/>
          </a:xfrm>
        </p:grpSpPr>
        <p:sp>
          <p:nvSpPr>
            <p:cNvPr id="4" name="Right Brace 3"/>
            <p:cNvSpPr/>
            <p:nvPr/>
          </p:nvSpPr>
          <p:spPr>
            <a:xfrm>
              <a:off x="9601200" y="2169042"/>
              <a:ext cx="233916" cy="8825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969795" y="2169042"/>
              <a:ext cx="2311105" cy="916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This is basically how binary staggered estimators work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47200" y="3322932"/>
            <a:ext cx="2679700" cy="882502"/>
            <a:chOff x="9601200" y="2169042"/>
            <a:chExt cx="2679700" cy="882502"/>
          </a:xfrm>
        </p:grpSpPr>
        <p:sp>
          <p:nvSpPr>
            <p:cNvPr id="8" name="Right Brace 7"/>
            <p:cNvSpPr/>
            <p:nvPr/>
          </p:nvSpPr>
          <p:spPr>
            <a:xfrm>
              <a:off x="9601200" y="2169042"/>
              <a:ext cx="233916" cy="8825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69795" y="2169042"/>
              <a:ext cx="23111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Choice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about PT and estimator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347199" y="4416678"/>
            <a:ext cx="2844801" cy="2288922"/>
            <a:chOff x="9601199" y="2169042"/>
            <a:chExt cx="2844801" cy="2288922"/>
          </a:xfrm>
        </p:grpSpPr>
        <p:sp>
          <p:nvSpPr>
            <p:cNvPr id="11" name="Right Brace 10"/>
            <p:cNvSpPr/>
            <p:nvPr/>
          </p:nvSpPr>
          <p:spPr>
            <a:xfrm>
              <a:off x="9601199" y="2169042"/>
              <a:ext cx="368595" cy="228892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34895" y="2990337"/>
              <a:ext cx="23111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Practical limits on the </a:t>
              </a:r>
              <a:r>
                <a:rPr lang="en-US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choices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you can make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53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94" y="256032"/>
            <a:ext cx="12003506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Aggregation </a:t>
            </a: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8978" y="1443990"/>
                <a:ext cx="11664276" cy="56769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Brute force 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𝐴𝑇𝑇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𝐴𝑇𝐸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i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𝐴𝐶𝑅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 is no “right” aggregation; you </a:t>
                </a:r>
                <a:r>
                  <a:rPr lang="en-US" sz="24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choose</a:t>
                </a: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Dynamic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Q: “</a:t>
                </a:r>
                <a:r>
                  <a:rPr lang="en-US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do the average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effects of fracking evolve over time? (Does the boom persist?)“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Balanced dynamic parameter(s):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&gt;0)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</m:d>
                      </m:e>
                    </m:nary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Dose-response Q: Does fracking matter most where the best drilling happens?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Dose-response parameter(s):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&gt;0)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</m:d>
                      </m:e>
                    </m:nary>
                  </m:oMath>
                </a14:m>
                <a:endParaRPr lang="en-US" sz="22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8" y="1443990"/>
                <a:ext cx="11664276" cy="5676900"/>
              </a:xfrm>
              <a:blipFill>
                <a:blip r:embed="rId2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6839877" y="3882390"/>
            <a:ext cx="5312545" cy="1240830"/>
            <a:chOff x="6839877" y="3619500"/>
            <a:chExt cx="5312545" cy="1240830"/>
          </a:xfrm>
        </p:grpSpPr>
        <p:sp>
          <p:nvSpPr>
            <p:cNvPr id="13" name="Right Brace 12"/>
            <p:cNvSpPr/>
            <p:nvPr/>
          </p:nvSpPr>
          <p:spPr>
            <a:xfrm rot="5400000" flipV="1">
              <a:off x="8318500" y="2819400"/>
              <a:ext cx="254000" cy="18542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839877" y="3937000"/>
                  <a:ext cx="5312545" cy="923330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1. Average across dose distribution for each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: </a:t>
                  </a:r>
                </a:p>
                <a:p>
                  <a:endParaRPr lang="en-US" dirty="0" smtClean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𝐴𝑇𝑇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9877" y="3937000"/>
                  <a:ext cx="5312545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801" t="-3268" b="-5882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272440" y="3882390"/>
            <a:ext cx="5182459" cy="963831"/>
            <a:chOff x="4244579" y="3619500"/>
            <a:chExt cx="5182459" cy="963831"/>
          </a:xfrm>
        </p:grpSpPr>
        <p:sp>
          <p:nvSpPr>
            <p:cNvPr id="19" name="Right Brace 18"/>
            <p:cNvSpPr/>
            <p:nvPr/>
          </p:nvSpPr>
          <p:spPr>
            <a:xfrm rot="5400000" flipV="1">
              <a:off x="8264989" y="2711450"/>
              <a:ext cx="254000" cy="207009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4244579" y="3937000"/>
                  <a:ext cx="4358691" cy="646331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2. Then average across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(note event-time balance and weights)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579" y="3937000"/>
                  <a:ext cx="4358691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116" t="-4630" b="-12963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8199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557" y="257313"/>
            <a:ext cx="11195221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Building Blocks: Levels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9951"/>
                <a:ext cx="10515600" cy="49227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Canonical “causal effect” of treatment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 smtClean="0"/>
                  <a:t>) on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Average treatment effect on the treated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9951"/>
                <a:ext cx="10515600" cy="4922752"/>
              </a:xfrm>
              <a:blipFill>
                <a:blip r:embed="rId2"/>
                <a:stretch>
                  <a:fillRect l="-1217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22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𝐴𝑇𝑇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64" y="1817941"/>
            <a:ext cx="11822205" cy="43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94" y="256032"/>
            <a:ext cx="12003506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Aggregation </a:t>
            </a: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8978" y="1352550"/>
                <a:ext cx="11664276" cy="5676900"/>
              </a:xfrm>
              <a:solidFill>
                <a:schemeClr val="bg1"/>
              </a:solidFill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Brute force output: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𝐴𝑇𝑇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𝐴𝑇𝐸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i="1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𝐴𝐶𝑅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There is no “right” aggregation; you </a:t>
                </a:r>
                <a:r>
                  <a:rPr lang="en-US" sz="24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choose</a:t>
                </a: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smtClean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Dynamic Q: “How do the average effects of fracking evolve over time? (Does the boom persist?)”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smtClean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Balanced dynamic parameter(s):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  <m:sup/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&gt;0)</m:t>
                        </m:r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sz="20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sz="20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</m:d>
                      </m:e>
                    </m:nary>
                  </m:oMath>
                </a14:m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Dose-response Q: “Does fracking matter most where the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best drilling happens?”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Dose-response parameter(s):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𝐴𝑇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&gt;0)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</m:d>
                      </m:e>
                    </m:nary>
                  </m:oMath>
                </a14:m>
                <a:endParaRPr lang="en-US" sz="22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8" y="1352550"/>
                <a:ext cx="11664276" cy="5676900"/>
              </a:xfrm>
              <a:blipFill>
                <a:blip r:embed="rId2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3006130" y="5602025"/>
            <a:ext cx="8999708" cy="837677"/>
            <a:chOff x="3003548" y="3581401"/>
            <a:chExt cx="8999708" cy="837677"/>
          </a:xfrm>
        </p:grpSpPr>
        <p:sp>
          <p:nvSpPr>
            <p:cNvPr id="22" name="Right Brace 21"/>
            <p:cNvSpPr/>
            <p:nvPr/>
          </p:nvSpPr>
          <p:spPr>
            <a:xfrm rot="5400000" flipV="1">
              <a:off x="8304313" y="2795488"/>
              <a:ext cx="205373" cy="177719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3003548" y="3836162"/>
                  <a:ext cx="8999708" cy="582916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1. Average over “</a:t>
                  </a:r>
                  <a:r>
                    <a:rPr lang="en-US" dirty="0" smtClean="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some</a:t>
                  </a:r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” post-periods for each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𝐴𝑇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𝐴𝑇𝑇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−1)</m:t>
                              </m:r>
                            </m:den>
                          </m:f>
                        </m:e>
                      </m:nary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3548" y="3836162"/>
                  <a:ext cx="8999708" cy="582916"/>
                </a:xfrm>
                <a:prstGeom prst="rect">
                  <a:avLst/>
                </a:prstGeom>
                <a:blipFill>
                  <a:blip r:embed="rId3"/>
                  <a:stretch>
                    <a:fillRect l="-474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478055" y="5602025"/>
            <a:ext cx="5267425" cy="827049"/>
            <a:chOff x="478055" y="5430575"/>
            <a:chExt cx="5267425" cy="827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78055" y="5611293"/>
                  <a:ext cx="2082265" cy="646331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2. Then average across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55" y="5611293"/>
                  <a:ext cx="208226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035" t="-3670" b="-11927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 flipV="1">
              <a:off x="2606040" y="5430575"/>
              <a:ext cx="3139440" cy="20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937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𝐴𝑇𝑇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" y="1459921"/>
            <a:ext cx="10261092" cy="50827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353800" y="5933872"/>
            <a:ext cx="838200" cy="924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515600" y="6395936"/>
            <a:ext cx="838200" cy="396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94" y="256032"/>
            <a:ext cx="12003506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Intermediate aggregation </a:t>
            </a: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8978" y="1272540"/>
                <a:ext cx="11664276" cy="56769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Dynamic dose-response Q: “How do the average effects of fracking evolve over time for ‘high’ and ‘low’ suitability areas?”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Full dynamic/partial dose-response parameter(s): </a:t>
                </a:r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𝐴𝑇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𝐴𝑇𝑇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&gt;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𝐴𝑇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𝐴𝑇𝑇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≤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8" y="1272540"/>
                <a:ext cx="11664276" cy="5676900"/>
              </a:xfrm>
              <a:blipFill>
                <a:blip r:embed="rId2"/>
                <a:stretch>
                  <a:fillRect l="-784" r="-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8397240" y="4294632"/>
            <a:ext cx="3273552" cy="1490472"/>
            <a:chOff x="9921240" y="3721608"/>
            <a:chExt cx="3273552" cy="1490472"/>
          </a:xfrm>
        </p:grpSpPr>
        <p:sp>
          <p:nvSpPr>
            <p:cNvPr id="4" name="Right Brace 3"/>
            <p:cNvSpPr/>
            <p:nvPr/>
          </p:nvSpPr>
          <p:spPr>
            <a:xfrm>
              <a:off x="9921240" y="3721608"/>
              <a:ext cx="246888" cy="149047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383550" y="4143678"/>
              <a:ext cx="2811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Just aggregate over </a:t>
              </a:r>
              <a:r>
                <a:rPr lang="en-US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of the dose distribution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92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𝐴𝑇𝑇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𝐴𝑇𝑇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76343" y="3239685"/>
                <a:ext cx="1239314" cy="37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𝐴𝑇𝑇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343" y="3239685"/>
                <a:ext cx="1239314" cy="378630"/>
              </a:xfrm>
              <a:prstGeom prst="rect">
                <a:avLst/>
              </a:prstGeom>
              <a:blipFill>
                <a:blip r:embed="rId3"/>
                <a:stretch>
                  <a:fillRect t="-1587" r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74" y="1600199"/>
            <a:ext cx="11772814" cy="491147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9616440" y="2438400"/>
            <a:ext cx="1021080" cy="94488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11312" y="2054274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Above-median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treated dose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947685" y="4434840"/>
            <a:ext cx="994635" cy="86868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63712" y="5193714"/>
            <a:ext cx="1736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Below-median 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treated dose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3800" y="5933872"/>
            <a:ext cx="838200" cy="924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16440" y="6450328"/>
            <a:ext cx="2727960" cy="411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494" y="256032"/>
            <a:ext cx="12003506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Intermediate aggregation </a:t>
            </a: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8978" y="1261110"/>
                <a:ext cx="11664276" cy="56769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Dynamic dose-response Q: “Does fracking matter most where the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best drilling happens in the shorter-run vs the longer-run?”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Partially dynamic/full d</a:t>
                </a:r>
                <a:r>
                  <a:rPr lang="en-US" sz="2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ose-response parameter(s):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𝐴𝑇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&gt;0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𝑆𝑅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𝐴𝑇𝑇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e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#{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𝑆𝑅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}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𝐴𝑇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&gt;0)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𝑆𝑅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𝐿𝑅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𝐴𝑇𝑇</m:t>
                                      </m:r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e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#{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𝐿𝑅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}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8" y="1261110"/>
                <a:ext cx="11664276" cy="5676900"/>
              </a:xfrm>
              <a:blipFill>
                <a:blip r:embed="rId2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7991856" y="3505200"/>
            <a:ext cx="3300984" cy="2423160"/>
            <a:chOff x="9921240" y="3721608"/>
            <a:chExt cx="3300984" cy="2423160"/>
          </a:xfrm>
        </p:grpSpPr>
        <p:sp>
          <p:nvSpPr>
            <p:cNvPr id="4" name="Right Brace 3"/>
            <p:cNvSpPr/>
            <p:nvPr/>
          </p:nvSpPr>
          <p:spPr>
            <a:xfrm>
              <a:off x="9921240" y="3721608"/>
              <a:ext cx="280996" cy="24231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410982" y="4404282"/>
              <a:ext cx="2811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Average over </a:t>
              </a:r>
              <a:r>
                <a:rPr lang="en-US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parts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of the post-period (SR and LR)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87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𝐴𝑇𝑇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𝐴𝑇𝑇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" y="1485483"/>
            <a:ext cx="10610088" cy="5372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0596" y="2708607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3-4 years after fracking</a:t>
            </a:r>
            <a:endParaRPr lang="en-US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0511" y="4649857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0-2 years after fracking</a:t>
            </a:r>
            <a:endParaRPr lang="en-US" sz="24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53800" y="5933872"/>
            <a:ext cx="838200" cy="924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54456" y="171450"/>
            <a:ext cx="12003506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Aggregation 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affect estimation 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8978" y="1181100"/>
                <a:ext cx="11664276" cy="56769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𝐴𝑇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𝐴𝑇𝑇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</m:d>
                          <m:nary>
                            <m:nary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𝒢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𝑐𝑜𝑚𝑝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𝒟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𝑐𝑜𝑚𝑝</m:t>
                                      </m:r>
                                    </m:sup>
                                  </m:sSup>
                                </m:e>
                              </m:d>
                              <m:sSub>
                                <m:sSub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&gt;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]</m:t>
                                  </m:r>
                                  <m:sSub>
                                    <m:sSub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&gt;</m:t>
                                          </m:r>
                                          <m:r>
                                            <a:rPr lang="en-US" sz="2000" b="0" i="1" dirty="0" smtClean="0"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𝑑𝑥</m:t>
                                  </m:r>
                                </m:e>
                              </m:nary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𝒢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𝑐𝑜𝑚𝑝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𝒟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𝑐𝑜𝑚𝑝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&gt;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]−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𝒢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𝑐𝑜𝑚𝑝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𝒟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𝑐𝑜𝑚𝑝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a binary </a:t>
                </a:r>
                <a:r>
                  <a:rPr lang="en-US" sz="2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DiD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estimand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for group g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as the treatment group. </a:t>
                </a:r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Can 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estimate with any binary </a:t>
                </a:r>
                <a:r>
                  <a:rPr lang="en-US" sz="2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DiD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tool; no need for brute force NP estimation!</a:t>
                </a:r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8" y="1181100"/>
                <a:ext cx="11664276" cy="5676900"/>
              </a:xfrm>
              <a:blipFill>
                <a:blip r:embed="rId2"/>
                <a:stretch>
                  <a:fillRect l="-470" b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0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4688" y="1497013"/>
                <a:ext cx="11664276" cy="56769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𝐴𝑇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&gt;0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𝐸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[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𝑔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𝐺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𝐷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𝑑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]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𝑔</m:t>
                                              </m:r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∈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𝒢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𝑐𝑜𝑚𝑝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𝐷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∈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Arial" panose="020B0604020202020204" pitchFamily="34" charset="0"/>
                                                </a:rPr>
                                                <m:t>𝑐𝑜𝑚𝑝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𝐸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≡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&gt;0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[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𝑔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]</m:t>
                              </m:r>
                              <m:r>
                                <m:rPr>
                                  <m:nor/>
                                </m:rPr>
                                <a:rPr lang="en-US" sz="20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𝐸</m:t>
                                      </m:r>
                                    </m:sup>
                                  </m:sSub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𝒢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𝑐𝑜𝑚𝑝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𝐷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𝒟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𝑐𝑜𝑚𝑝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a single ATT(</a:t>
                </a:r>
                <a:r>
                  <a:rPr lang="en-US" sz="2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d|d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en-US" sz="20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estimand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for outcomes averaged between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𝐸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2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Can estimate with a single NP procedure (CGBS 2024)!</a:t>
                </a:r>
                <a:endParaRPr lang="en-US" sz="2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688" y="1497013"/>
                <a:ext cx="11664276" cy="5676900"/>
              </a:xfrm>
              <a:blipFill>
                <a:blip r:embed="rId2"/>
                <a:stretch>
                  <a:fillRect l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554456" y="171450"/>
            <a:ext cx="12003506" cy="132556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Aggregation 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 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affect estimation </a:t>
            </a:r>
            <a:r>
              <a:rPr lang="en-US" sz="3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choices</a:t>
            </a:r>
            <a:endParaRPr lang="en-US" sz="36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1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72" y="262890"/>
            <a:ext cx="12003506" cy="1325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role of choices in complex </a:t>
            </a:r>
            <a:r>
              <a:rPr lang="en-US" sz="4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designs</a:t>
            </a:r>
            <a:endParaRPr lang="en-US" sz="4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0550" y="1825625"/>
            <a:ext cx="111061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design largely defines the “building blocks”, perhaps many.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building blocks largely define the assumptions, which yield estimators.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Researchers </a:t>
            </a:r>
            <a:r>
              <a:rPr lang="en-US" i="1" dirty="0" smtClean="0"/>
              <a:t>questions</a:t>
            </a:r>
            <a:r>
              <a:rPr lang="en-US" dirty="0" smtClean="0"/>
              <a:t> drive aggregation </a:t>
            </a:r>
            <a:r>
              <a:rPr lang="en-US" b="1" dirty="0" smtClean="0">
                <a:solidFill>
                  <a:schemeClr val="accent2"/>
                </a:solidFill>
              </a:rPr>
              <a:t>choices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Those aggregation </a:t>
            </a:r>
            <a:r>
              <a:rPr lang="en-US" b="1" dirty="0" smtClean="0">
                <a:solidFill>
                  <a:schemeClr val="accent2"/>
                </a:solidFill>
              </a:rPr>
              <a:t>choices</a:t>
            </a:r>
            <a:r>
              <a:rPr lang="en-US" dirty="0" smtClean="0"/>
              <a:t> can feedback and simplify estimation </a:t>
            </a:r>
            <a:r>
              <a:rPr lang="en-US" b="1" dirty="0" smtClean="0">
                <a:solidFill>
                  <a:schemeClr val="accent2"/>
                </a:solidFill>
              </a:rPr>
              <a:t>choices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0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557" y="256032"/>
            <a:ext cx="11195221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+mj-lt"/>
              </a:rPr>
              <a:t>Building Blocks: Levels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1381"/>
                <a:ext cx="10515600" cy="49227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Canonical “causal effect” of treatment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 smtClean="0"/>
                  <a:t>) on unit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Average treatment effect on the treated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But this one “treatment” could be anything, any dose, any intensity.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1381"/>
                <a:ext cx="10515600" cy="4922752"/>
              </a:xfrm>
              <a:blipFill>
                <a:blip r:embed="rId2"/>
                <a:stretch>
                  <a:fillRect l="-1217" t="-2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368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(Some) Extensions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Units treated multiple times? (</a:t>
            </a:r>
            <a:r>
              <a:rPr lang="en-US" dirty="0" err="1" smtClean="0"/>
              <a:t>dCDH</a:t>
            </a:r>
            <a:r>
              <a:rPr lang="en-US" dirty="0" smtClean="0"/>
              <a:t> 2024 </a:t>
            </a:r>
            <a:r>
              <a:rPr lang="en-US" dirty="0" err="1" smtClean="0"/>
              <a:t>ReStat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use the first treatment timing </a:t>
            </a:r>
            <a:r>
              <a:rPr lang="en-US" dirty="0" err="1" smtClean="0"/>
              <a:t>only</a:t>
            </a:r>
            <a:r>
              <a:rPr lang="en-US" dirty="0" err="1" smtClean="0">
                <a:sym typeface="Wingdings" panose="05000000000000000000" pitchFamily="2" charset="2"/>
              </a:rPr>
              <a:t>staggered</a:t>
            </a:r>
            <a:r>
              <a:rPr lang="en-US" dirty="0" smtClean="0">
                <a:sym typeface="Wingdings" panose="05000000000000000000" pitchFamily="2" charset="2"/>
              </a:rPr>
              <a:t> design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Scale by the </a:t>
            </a:r>
            <a:r>
              <a:rPr lang="en-US" dirty="0" err="1" smtClean="0">
                <a:sym typeface="Wingdings" panose="05000000000000000000" pitchFamily="2" charset="2"/>
              </a:rPr>
              <a:t>DiD</a:t>
            </a:r>
            <a:r>
              <a:rPr lang="en-US" dirty="0" smtClean="0">
                <a:sym typeface="Wingdings" panose="05000000000000000000" pitchFamily="2" charset="2"/>
              </a:rPr>
              <a:t> estimate of the first shock on subsequent treatments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Units start from non-zero dose? (</a:t>
            </a:r>
            <a:r>
              <a:rPr lang="en-US" dirty="0" err="1" smtClean="0">
                <a:sym typeface="Wingdings" panose="05000000000000000000" pitchFamily="2" charset="2"/>
              </a:rPr>
              <a:t>dCDH</a:t>
            </a:r>
            <a:r>
              <a:rPr lang="en-US" dirty="0" smtClean="0">
                <a:sym typeface="Wingdings" panose="05000000000000000000" pitchFamily="2" charset="2"/>
              </a:rPr>
              <a:t> 2024 WP)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Can restrict PO more and identify off of “stayers”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(or under additional restrictions, “quasi-stayers”; </a:t>
            </a:r>
            <a:r>
              <a:rPr lang="en-US" dirty="0" err="1" smtClean="0">
                <a:sym typeface="Wingdings" panose="05000000000000000000" pitchFamily="2" charset="2"/>
              </a:rPr>
              <a:t>dCDHVB</a:t>
            </a:r>
            <a:r>
              <a:rPr lang="en-US" dirty="0" smtClean="0">
                <a:sym typeface="Wingdings" panose="05000000000000000000" pitchFamily="2" charset="2"/>
              </a:rPr>
              <a:t> 2024)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Fuzzy designs? (</a:t>
            </a:r>
            <a:r>
              <a:rPr lang="en-US" dirty="0" err="1" smtClean="0">
                <a:sym typeface="Wingdings" panose="05000000000000000000" pitchFamily="2" charset="2"/>
              </a:rPr>
              <a:t>dCDH</a:t>
            </a:r>
            <a:r>
              <a:rPr lang="en-US" dirty="0" smtClean="0">
                <a:sym typeface="Wingdings" panose="05000000000000000000" pitchFamily="2" charset="2"/>
              </a:rPr>
              <a:t> 2018)</a:t>
            </a:r>
          </a:p>
          <a:p>
            <a:r>
              <a:rPr lang="en-US" dirty="0" smtClean="0"/>
              <a:t>Instrumented </a:t>
            </a:r>
            <a:r>
              <a:rPr lang="en-US" dirty="0" err="1" smtClean="0"/>
              <a:t>DiD</a:t>
            </a:r>
            <a:r>
              <a:rPr lang="en-US" dirty="0" smtClean="0"/>
              <a:t> (Miyaji 2024)</a:t>
            </a:r>
          </a:p>
          <a:p>
            <a:r>
              <a:rPr lang="en-US" dirty="0" smtClean="0"/>
              <a:t>Parallel Trends and Selection (</a:t>
            </a:r>
            <a:r>
              <a:rPr lang="en-US" dirty="0" err="1" smtClean="0"/>
              <a:t>Ghanem</a:t>
            </a:r>
            <a:r>
              <a:rPr lang="en-US" dirty="0" smtClean="0"/>
              <a:t> et al, Marx et 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3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A final plea about </a:t>
            </a:r>
            <a:r>
              <a:rPr lang="en-US" b="1" dirty="0" smtClean="0">
                <a:solidFill>
                  <a:schemeClr val="accent2"/>
                </a:solidFill>
                <a:latin typeface="+mj-lt"/>
              </a:rPr>
              <a:t>choices</a:t>
            </a:r>
            <a:endParaRPr lang="en-US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literature </a:t>
            </a:r>
            <a:r>
              <a:rPr lang="en-US" i="1" dirty="0" smtClean="0"/>
              <a:t>greatly </a:t>
            </a:r>
            <a:r>
              <a:rPr lang="en-US" dirty="0" smtClean="0"/>
              <a:t>clarifies target parameters, identification, and estimation in complex </a:t>
            </a:r>
            <a:r>
              <a:rPr lang="en-US" dirty="0" err="1" smtClean="0"/>
              <a:t>DiD</a:t>
            </a:r>
            <a:r>
              <a:rPr lang="en-US" dirty="0" smtClean="0"/>
              <a:t> designs</a:t>
            </a:r>
          </a:p>
          <a:p>
            <a:endParaRPr lang="en-US" dirty="0"/>
          </a:p>
          <a:p>
            <a:r>
              <a:rPr lang="en-US" dirty="0" smtClean="0"/>
              <a:t>Engage with these choices when possible before you look at outcome data…in the </a:t>
            </a:r>
            <a:r>
              <a:rPr lang="en-US" i="1" dirty="0" smtClean="0"/>
              <a:t>design phase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(in other words, pre-specify!)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rts master">
  <a:themeElements>
    <a:clrScheme name="MPLS Charts">
      <a:dk1>
        <a:srgbClr val="595959"/>
      </a:dk1>
      <a:lt1>
        <a:sysClr val="window" lastClr="FFFFFF"/>
      </a:lt1>
      <a:dk2>
        <a:srgbClr val="45C2B1"/>
      </a:dk2>
      <a:lt2>
        <a:srgbClr val="EDEEEF"/>
      </a:lt2>
      <a:accent1>
        <a:srgbClr val="003A5D"/>
      </a:accent1>
      <a:accent2>
        <a:srgbClr val="D0AF21"/>
      </a:accent2>
      <a:accent3>
        <a:srgbClr val="238DC1"/>
      </a:accent3>
      <a:accent4>
        <a:srgbClr val="777777"/>
      </a:accent4>
      <a:accent5>
        <a:srgbClr val="AAAAAA"/>
      </a:accent5>
      <a:accent6>
        <a:srgbClr val="777777"/>
      </a:accent6>
      <a:hlink>
        <a:srgbClr val="01A68F"/>
      </a:hlink>
      <a:folHlink>
        <a:srgbClr val="EFD2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80040DE-1AAE-4FBC-B07E-698564A0B7E3}" vid="{491DFE80-EE40-4CDD-9595-B54409A949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A195A2F492B84AA2EA394A8DD96E22" ma:contentTypeVersion="18" ma:contentTypeDescription="Create a new document." ma:contentTypeScope="" ma:versionID="ed32cf888c89372dd78345134d00254b">
  <xsd:schema xmlns:xsd="http://www.w3.org/2001/XMLSchema" xmlns:xs="http://www.w3.org/2001/XMLSchema" xmlns:p="http://schemas.microsoft.com/office/2006/metadata/properties" xmlns:ns2="5494a297-7bc7-4f39-82e4-8ace62f0c9d5" xmlns:ns3="10e9e844-2a76-4b49-889d-fbe8a82ff327" xmlns:ns4="efce84db-8738-4c7b-9bdc-65b9500871f6" targetNamespace="http://schemas.microsoft.com/office/2006/metadata/properties" ma:root="true" ma:fieldsID="b79a648232949551a79a695f1585ccf5" ns2:_="" ns3:_="" ns4:_="">
    <xsd:import namespace="5494a297-7bc7-4f39-82e4-8ace62f0c9d5"/>
    <xsd:import namespace="10e9e844-2a76-4b49-889d-fbe8a82ff327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  <xsd:element ref="ns3:Dateand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4a297-7bc7-4f39-82e4-8ace62f0c9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e9e844-2a76-4b49-889d-fbe8a82ff3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DateandTime" ma:index="25" nillable="true" ma:displayName="Date and Time" ma:format="DateTime" ma:internalName="Dateand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b3c0dad-f1b6-49ed-a922-d8373354b632}" ma:internalName="TaxCatchAll" ma:showField="CatchAllData" ma:web="5494a297-7bc7-4f39-82e4-8ace62f0c9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e9e844-2a76-4b49-889d-fbe8a82ff327">
      <Terms xmlns="http://schemas.microsoft.com/office/infopath/2007/PartnerControls"/>
    </lcf76f155ced4ddcb4097134ff3c332f>
    <DateandTime xmlns="10e9e844-2a76-4b49-889d-fbe8a82ff327" xsi:nil="true"/>
    <TaxCatchAll xmlns="efce84db-8738-4c7b-9bdc-65b9500871f6" xsi:nil="true"/>
  </documentManagement>
</p:properties>
</file>

<file path=customXml/itemProps1.xml><?xml version="1.0" encoding="utf-8"?>
<ds:datastoreItem xmlns:ds="http://schemas.openxmlformats.org/officeDocument/2006/customXml" ds:itemID="{394798F4-F7D3-4BB0-A16D-FE5E268FBD5F}"/>
</file>

<file path=customXml/itemProps2.xml><?xml version="1.0" encoding="utf-8"?>
<ds:datastoreItem xmlns:ds="http://schemas.openxmlformats.org/officeDocument/2006/customXml" ds:itemID="{CBE62329-B1A8-4A5E-AA2D-13B7B8AF89AE}"/>
</file>

<file path=customXml/itemProps3.xml><?xml version="1.0" encoding="utf-8"?>
<ds:datastoreItem xmlns:ds="http://schemas.openxmlformats.org/officeDocument/2006/customXml" ds:itemID="{9A9519F4-800F-47F7-A2F3-D9533FB8B37A}"/>
</file>

<file path=docProps/app.xml><?xml version="1.0" encoding="utf-8"?>
<Properties xmlns="http://schemas.openxmlformats.org/officeDocument/2006/extended-properties" xmlns:vt="http://schemas.openxmlformats.org/officeDocument/2006/docPropsVTypes">
  <TotalTime>13009</TotalTime>
  <Words>9834</Words>
  <Application>Microsoft Office PowerPoint</Application>
  <PresentationFormat>Widescreen</PresentationFormat>
  <Paragraphs>804</Paragraphs>
  <Slides>91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Cambria Math</vt:lpstr>
      <vt:lpstr>Courier New</vt:lpstr>
      <vt:lpstr>Times</vt:lpstr>
      <vt:lpstr>Times New Roman</vt:lpstr>
      <vt:lpstr>Wingdings</vt:lpstr>
      <vt:lpstr>Charts master</vt:lpstr>
      <vt:lpstr>Continuous Difference-in-Differences</vt:lpstr>
      <vt:lpstr>Big changes for staggered timing…what about continuous treatments?</vt:lpstr>
      <vt:lpstr>PowerPoint Presentation</vt:lpstr>
      <vt:lpstr>Big changes for staggered timing…what about continuous treatments?</vt:lpstr>
      <vt:lpstr>Callaway, Goodman-Bacon, Sant’Anna</vt:lpstr>
      <vt:lpstr>What do you want to know?</vt:lpstr>
      <vt:lpstr>PowerPoint Presentation</vt:lpstr>
      <vt:lpstr>Building Blocks: Levels</vt:lpstr>
      <vt:lpstr>Building Blocks: Levels</vt:lpstr>
      <vt:lpstr>Building Blocks: Levels</vt:lpstr>
      <vt:lpstr>“Treatment Effect” function: Y_it (d)-Y_it (0)</vt:lpstr>
      <vt:lpstr>“Treatment Effect” function: Y_it (d)-Y_it (0)</vt:lpstr>
      <vt:lpstr>“Treatment Effect” function: Y_it (d)-Y_it (0)</vt:lpstr>
      <vt:lpstr>“Treatment Effect” function: Y_it (d)-Y_it (0)</vt:lpstr>
      <vt:lpstr>“Treatment Effect” function: Y_it (d)-Y_it (0)</vt:lpstr>
      <vt:lpstr>Average Treatment Effects on the Treated: ATT(d|d)</vt:lpstr>
      <vt:lpstr>Average Treatment Effects on the Treated: ATT(d|d)</vt:lpstr>
      <vt:lpstr>Building Blocks: Slopes</vt:lpstr>
      <vt:lpstr>Building Blocks: Slopes</vt:lpstr>
      <vt:lpstr>Building Blocks: Slopes</vt:lpstr>
      <vt:lpstr>Average Causal Responses on the Treated, Discrete: ACRT(d_j |d_j)</vt:lpstr>
      <vt:lpstr>Average Causal Responses on the Treated, Discrete: ACRT(d_j |d_j)</vt:lpstr>
      <vt:lpstr>Average Causal Responses on the Treated, Discrete: ACRT(d_j |d_j)</vt:lpstr>
      <vt:lpstr>Building Blocks: ACRTs</vt:lpstr>
      <vt:lpstr>Average Causal Responses on the Treated, Continuous: ACRT(d|d)</vt:lpstr>
      <vt:lpstr>Comment 1: This is a lot of causal parameters</vt:lpstr>
      <vt:lpstr>PowerPoint Presentation</vt:lpstr>
      <vt:lpstr>PowerPoint Presentation</vt:lpstr>
      <vt:lpstr>Comment 2: The distinction matters!</vt:lpstr>
      <vt:lpstr>What are you willing to believe?</vt:lpstr>
      <vt:lpstr>Parallel Trends</vt:lpstr>
      <vt:lpstr>Identifying ATT</vt:lpstr>
      <vt:lpstr>Identifying ATT</vt:lpstr>
      <vt:lpstr>Identifying ATT^o</vt:lpstr>
      <vt:lpstr>Identifying ACRT</vt:lpstr>
      <vt:lpstr>Identifying ACRT</vt:lpstr>
      <vt:lpstr>Identifying ACRT</vt:lpstr>
      <vt:lpstr>Strong Parallel Trends</vt:lpstr>
      <vt:lpstr>We (almost) never say this</vt:lpstr>
      <vt:lpstr>Identifying ACR under SPT: “same curve”</vt:lpstr>
      <vt:lpstr>TWFE: 2 Periods</vt:lpstr>
      <vt:lpstr>Acemoglu and Finkelstein (2008)</vt:lpstr>
      <vt:lpstr>Acemoglu and Finkelstein (2008)</vt:lpstr>
      <vt:lpstr>Acemoglu and Finkelstein (2008)</vt:lpstr>
      <vt:lpstr>A simple scatter plot</vt:lpstr>
      <vt:lpstr>A simple scatter plot</vt:lpstr>
      <vt:lpstr>Two-way fixed effects, discrete (ACR)</vt:lpstr>
      <vt:lpstr>How should we interpret 1.13?*</vt:lpstr>
      <vt:lpstr>How should we interpret 1.13?*</vt:lpstr>
      <vt:lpstr>Without SPT, each ACRT is biased </vt:lpstr>
      <vt:lpstr>With SPT, w^acr (d_j )-weighted average of ACR(d)</vt:lpstr>
      <vt:lpstr>PowerPoint Presentation</vt:lpstr>
      <vt:lpstr>The simple scatter plot again</vt:lpstr>
      <vt:lpstr>Two-way fixed effects, discrete (ATT)</vt:lpstr>
      <vt:lpstr>PowerPoint Presentation</vt:lpstr>
      <vt:lpstr>TWFE binarizes and rescales</vt:lpstr>
      <vt:lpstr>Negative weights in ATT interpretation</vt:lpstr>
      <vt:lpstr>Non-Parametric Estimation  (No way around the assumptions, but good methods for estimating functions and aggregating them)</vt:lpstr>
      <vt:lpstr>Non-Parametric Estimates of ATT(d|d) for Medicare PPS</vt:lpstr>
      <vt:lpstr>Aggregating: Event-Study Estimates of ATT_t^∗ for Medicare PPS</vt:lpstr>
      <vt:lpstr>Non-Parametric Estimates of ACR(d) for Medicare PPS</vt:lpstr>
      <vt:lpstr>Aggregating: Event-Study Estimates of ACR_t^∗ for Medicare PPS</vt:lpstr>
      <vt:lpstr>Do you need all the bells and whistles?</vt:lpstr>
      <vt:lpstr>What can be a “treatment”?</vt:lpstr>
      <vt:lpstr>Staggered and Continuous Treatments</vt:lpstr>
      <vt:lpstr>Back to the beginning</vt:lpstr>
      <vt:lpstr>What does fracking do for local economies?</vt:lpstr>
      <vt:lpstr>What does fracking do for local economies?</vt:lpstr>
      <vt:lpstr>What does fracking do for local economies?</vt:lpstr>
      <vt:lpstr>What does fracking do for local economies?</vt:lpstr>
      <vt:lpstr>Continuous DiD and choices </vt:lpstr>
      <vt:lpstr>Continuous DiD and choices </vt:lpstr>
      <vt:lpstr>Continuous DiD and choices </vt:lpstr>
      <vt:lpstr>What does fracking do for local economies?</vt:lpstr>
      <vt:lpstr>Continuous DiD and choices </vt:lpstr>
      <vt:lpstr>What does fracking do for local economies?</vt:lpstr>
      <vt:lpstr>Staggered/Continuous DiD and choices </vt:lpstr>
      <vt:lpstr>Estimation choices</vt:lpstr>
      <vt:lpstr>Aggregation choices</vt:lpstr>
      <vt:lpstr>(ATT) ̂^∗ (e)</vt:lpstr>
      <vt:lpstr>Aggregation choices</vt:lpstr>
      <vt:lpstr>(ATT) ̂^∗ (d|d)</vt:lpstr>
      <vt:lpstr>Intermediate aggregation choices</vt:lpstr>
      <vt:lpstr>(ATT) ̂^∗ (h,e) and (ATT) ̂^∗ (l,e)</vt:lpstr>
      <vt:lpstr>Intermediate aggregation choices</vt:lpstr>
      <vt:lpstr>(ATT) ̂^∗ (d,SR|d) and (ATT) ̂^∗ (d,LR|d)</vt:lpstr>
      <vt:lpstr>Aggregation choices affect estimation choices</vt:lpstr>
      <vt:lpstr>Aggregation choices affect estimation choices</vt:lpstr>
      <vt:lpstr>The role of choices in complex DiD designs</vt:lpstr>
      <vt:lpstr>(Some) Extensions</vt:lpstr>
      <vt:lpstr>A final plea about choices</vt:lpstr>
    </vt:vector>
  </TitlesOfParts>
  <Company>Federal Reserve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Illustration Option</dc:title>
  <dc:creator>Gubbay, Natalie</dc:creator>
  <cp:lastModifiedBy>Goodman-Bacon, Andrew</cp:lastModifiedBy>
  <cp:revision>304</cp:revision>
  <dcterms:created xsi:type="dcterms:W3CDTF">2023-02-09T20:13:23Z</dcterms:created>
  <dcterms:modified xsi:type="dcterms:W3CDTF">2024-08-06T12:56:08Z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51c2f0d-b3ff-4d77-9838-7b0e82bdd7ab_Enabled">
    <vt:lpwstr>true</vt:lpwstr>
  </property>
  <property fmtid="{D5CDD505-2E9C-101B-9397-08002B2CF9AE}" pid="3" name="MSIP_Label_b51c2f0d-b3ff-4d77-9838-7b0e82bdd7ab_SetDate">
    <vt:lpwstr>2023-03-29T21:48:00Z</vt:lpwstr>
  </property>
  <property fmtid="{D5CDD505-2E9C-101B-9397-08002B2CF9AE}" pid="4" name="MSIP_Label_b51c2f0d-b3ff-4d77-9838-7b0e82bdd7ab_Method">
    <vt:lpwstr>Privileged</vt:lpwstr>
  </property>
  <property fmtid="{D5CDD505-2E9C-101B-9397-08002B2CF9AE}" pid="5" name="MSIP_Label_b51c2f0d-b3ff-4d77-9838-7b0e82bdd7ab_Name">
    <vt:lpwstr>b51c2f0d-b3ff-4d77-9838-7b0e82bdd7ab</vt:lpwstr>
  </property>
  <property fmtid="{D5CDD505-2E9C-101B-9397-08002B2CF9AE}" pid="6" name="MSIP_Label_b51c2f0d-b3ff-4d77-9838-7b0e82bdd7ab_SiteId">
    <vt:lpwstr>b397c653-5b19-463f-b9fc-af658ded9128</vt:lpwstr>
  </property>
  <property fmtid="{D5CDD505-2E9C-101B-9397-08002B2CF9AE}" pid="7" name="MSIP_Label_b51c2f0d-b3ff-4d77-9838-7b0e82bdd7ab_ActionId">
    <vt:lpwstr>096fc6db-1aa0-4853-9975-03bfc4c76202</vt:lpwstr>
  </property>
  <property fmtid="{D5CDD505-2E9C-101B-9397-08002B2CF9AE}" pid="8" name="MSIP_Label_b51c2f0d-b3ff-4d77-9838-7b0e82bdd7ab_ContentBits">
    <vt:lpwstr>1</vt:lpwstr>
  </property>
  <property fmtid="{D5CDD505-2E9C-101B-9397-08002B2CF9AE}" pid="9" name="ContentTypeId">
    <vt:lpwstr>0x0101006EA195A2F492B84AA2EA394A8DD96E22</vt:lpwstr>
  </property>
</Properties>
</file>